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73" d="100"/>
          <a:sy n="73" d="100"/>
        </p:scale>
        <p:origin x="222"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841833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1.png"/><Relationship Id="rId7"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sp>
        <p:nvSpPr>
          <p:cNvPr id="5" name="Text 1"/>
          <p:cNvSpPr/>
          <p:nvPr/>
        </p:nvSpPr>
        <p:spPr>
          <a:xfrm>
            <a:off x="6350437" y="1187768"/>
            <a:ext cx="7415927" cy="3193971"/>
          </a:xfrm>
          <a:prstGeom prst="rect">
            <a:avLst/>
          </a:prstGeom>
          <a:noFill/>
          <a:ln/>
        </p:spPr>
        <p:txBody>
          <a:bodyPr wrap="square" rtlCol="0" anchor="t"/>
          <a:lstStyle/>
          <a:p>
            <a:pPr marL="0" indent="0">
              <a:lnSpc>
                <a:spcPts val="8384"/>
              </a:lnSpc>
              <a:buNone/>
            </a:pPr>
            <a:r>
              <a:rPr lang="en-US" sz="6707" b="1" dirty="0">
                <a:solidFill>
                  <a:srgbClr val="000000"/>
                </a:solidFill>
                <a:latin typeface="p22-mackinac-pro" pitchFamily="34" charset="0"/>
                <a:ea typeface="p22-mackinac-pro" pitchFamily="34" charset="-122"/>
                <a:cs typeface="p22-mackinac-pro" pitchFamily="34" charset="-120"/>
              </a:rPr>
              <a:t>Introduction to HTML and WordPress</a:t>
            </a:r>
            <a:endParaRPr lang="en-US" sz="6707" dirty="0"/>
          </a:p>
        </p:txBody>
      </p:sp>
      <p:sp>
        <p:nvSpPr>
          <p:cNvPr id="6" name="Text 2"/>
          <p:cNvSpPr/>
          <p:nvPr/>
        </p:nvSpPr>
        <p:spPr>
          <a:xfrm>
            <a:off x="6350437" y="4752023"/>
            <a:ext cx="7415927" cy="1580198"/>
          </a:xfrm>
          <a:prstGeom prst="rect">
            <a:avLst/>
          </a:prstGeom>
          <a:noFill/>
          <a:ln/>
        </p:spPr>
        <p:txBody>
          <a:bodyPr wrap="square" rtlCol="0" anchor="t"/>
          <a:lstStyle/>
          <a:p>
            <a:pPr marL="0" indent="0">
              <a:lnSpc>
                <a:spcPts val="3110"/>
              </a:lnSpc>
              <a:buNone/>
            </a:pPr>
            <a:r>
              <a:rPr lang="en-US" sz="1944" dirty="0">
                <a:solidFill>
                  <a:srgbClr val="272525"/>
                </a:solidFill>
                <a:latin typeface="Eudoxus Sans" pitchFamily="34" charset="0"/>
                <a:ea typeface="Eudoxus Sans" pitchFamily="34" charset="-122"/>
                <a:cs typeface="Eudoxus Sans" pitchFamily="34" charset="-120"/>
              </a:rPr>
              <a:t>HTML and WordPress are two powerful tools that have revolutionized the way we create and maintain websites. In this presentation, we'll explore the fundamentals of each, their unique advantages, and when to choose one over the other.</a:t>
            </a:r>
            <a:endParaRPr lang="en-US" sz="1944" dirty="0"/>
          </a:p>
        </p:txBody>
      </p:sp>
      <p:sp>
        <p:nvSpPr>
          <p:cNvPr id="7" name="Shape 3"/>
          <p:cNvSpPr/>
          <p:nvPr/>
        </p:nvSpPr>
        <p:spPr>
          <a:xfrm>
            <a:off x="6350437" y="6628328"/>
            <a:ext cx="394930" cy="394930"/>
          </a:xfrm>
          <a:prstGeom prst="roundRect">
            <a:avLst>
              <a:gd name="adj" fmla="val 23151155"/>
            </a:avLst>
          </a:prstGeom>
          <a:noFill/>
          <a:ln w="7620">
            <a:solidFill>
              <a:srgbClr val="FFFFFF"/>
            </a:solidFill>
            <a:prstDash val="solid"/>
          </a:ln>
        </p:spPr>
      </p:sp>
      <p:pic>
        <p:nvPicPr>
          <p:cNvPr id="8" name="Image 2" descr="preencoded.png"/>
          <p:cNvPicPr>
            <a:picLocks noChangeAspect="1"/>
          </p:cNvPicPr>
          <p:nvPr/>
        </p:nvPicPr>
        <p:blipFill>
          <a:blip r:embed="rId5"/>
          <a:stretch>
            <a:fillRect/>
          </a:stretch>
        </p:blipFill>
        <p:spPr>
          <a:xfrm>
            <a:off x="6358057" y="6635948"/>
            <a:ext cx="379690" cy="379690"/>
          </a:xfrm>
          <a:prstGeom prst="rect">
            <a:avLst/>
          </a:prstGeom>
        </p:spPr>
      </p:pic>
      <p:sp>
        <p:nvSpPr>
          <p:cNvPr id="9" name="Text 4"/>
          <p:cNvSpPr/>
          <p:nvPr/>
        </p:nvSpPr>
        <p:spPr>
          <a:xfrm>
            <a:off x="6868716" y="6609874"/>
            <a:ext cx="4152424" cy="431959"/>
          </a:xfrm>
          <a:prstGeom prst="rect">
            <a:avLst/>
          </a:prstGeom>
          <a:noFill/>
          <a:ln/>
        </p:spPr>
        <p:txBody>
          <a:bodyPr wrap="none" rtlCol="0" anchor="t"/>
          <a:lstStyle/>
          <a:p>
            <a:pPr marL="0" indent="0" algn="l">
              <a:lnSpc>
                <a:spcPts val="3402"/>
              </a:lnSpc>
              <a:buNone/>
            </a:pPr>
            <a:r>
              <a:rPr lang="en-US" sz="2430" b="1" dirty="0">
                <a:solidFill>
                  <a:srgbClr val="272525"/>
                </a:solidFill>
                <a:latin typeface="Eudoxus Sans" pitchFamily="34" charset="0"/>
                <a:ea typeface="Eudoxus Sans" pitchFamily="34" charset="-122"/>
                <a:cs typeface="Eudoxus Sans" pitchFamily="34" charset="-120"/>
              </a:rPr>
              <a:t>by Mohammad Javad Sharifi</a:t>
            </a:r>
            <a:endParaRPr lang="en-US" sz="243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31505"/>
          </a:xfrm>
          <a:prstGeom prst="rect">
            <a:avLst/>
          </a:prstGeom>
          <a:solidFill>
            <a:srgbClr val="FFFFFF">
              <a:alpha val="75000"/>
            </a:srgbClr>
          </a:solidFill>
          <a:ln/>
        </p:spPr>
      </p:sp>
      <p:pic>
        <p:nvPicPr>
          <p:cNvPr id="4" name="Image 1" descr="preencoded.png"/>
          <p:cNvPicPr>
            <a:picLocks noChangeAspect="1"/>
          </p:cNvPicPr>
          <p:nvPr/>
        </p:nvPicPr>
        <p:blipFill>
          <a:blip r:embed="rId4"/>
          <a:stretch>
            <a:fillRect/>
          </a:stretch>
        </p:blipFill>
        <p:spPr>
          <a:xfrm>
            <a:off x="0" y="0"/>
            <a:ext cx="5486400" cy="8231505"/>
          </a:xfrm>
          <a:prstGeom prst="rect">
            <a:avLst/>
          </a:prstGeom>
        </p:spPr>
      </p:pic>
      <p:sp>
        <p:nvSpPr>
          <p:cNvPr id="5" name="Text 1"/>
          <p:cNvSpPr/>
          <p:nvPr/>
        </p:nvSpPr>
        <p:spPr>
          <a:xfrm>
            <a:off x="6246257" y="597098"/>
            <a:ext cx="7624286" cy="1356836"/>
          </a:xfrm>
          <a:prstGeom prst="rect">
            <a:avLst/>
          </a:prstGeom>
          <a:noFill/>
          <a:ln/>
        </p:spPr>
        <p:txBody>
          <a:bodyPr wrap="square" rtlCol="0" anchor="t"/>
          <a:lstStyle/>
          <a:p>
            <a:pPr marL="0" indent="0">
              <a:lnSpc>
                <a:spcPts val="5343"/>
              </a:lnSpc>
              <a:buNone/>
            </a:pPr>
            <a:r>
              <a:rPr lang="en-US" sz="4274" b="1" dirty="0">
                <a:solidFill>
                  <a:srgbClr val="000000"/>
                </a:solidFill>
                <a:latin typeface="p22-mackinac-pro" pitchFamily="34" charset="0"/>
                <a:ea typeface="p22-mackinac-pro" pitchFamily="34" charset="-122"/>
                <a:cs typeface="p22-mackinac-pro" pitchFamily="34" charset="-120"/>
              </a:rPr>
              <a:t>Conclusion and Key Takeaways</a:t>
            </a:r>
            <a:endParaRPr lang="en-US" sz="4274" dirty="0"/>
          </a:p>
        </p:txBody>
      </p:sp>
      <p:sp>
        <p:nvSpPr>
          <p:cNvPr id="6" name="Shape 2"/>
          <p:cNvSpPr/>
          <p:nvPr/>
        </p:nvSpPr>
        <p:spPr>
          <a:xfrm>
            <a:off x="6246257" y="2523768"/>
            <a:ext cx="488513" cy="488513"/>
          </a:xfrm>
          <a:prstGeom prst="roundRect">
            <a:avLst>
              <a:gd name="adj" fmla="val 18668"/>
            </a:avLst>
          </a:prstGeom>
          <a:solidFill>
            <a:srgbClr val="CCEEFF"/>
          </a:solidFill>
          <a:ln w="7620">
            <a:solidFill>
              <a:srgbClr val="B2D4E5"/>
            </a:solidFill>
            <a:prstDash val="solid"/>
          </a:ln>
        </p:spPr>
      </p:sp>
      <p:sp>
        <p:nvSpPr>
          <p:cNvPr id="7" name="Text 3"/>
          <p:cNvSpPr/>
          <p:nvPr/>
        </p:nvSpPr>
        <p:spPr>
          <a:xfrm>
            <a:off x="6424374" y="2605088"/>
            <a:ext cx="132278" cy="325755"/>
          </a:xfrm>
          <a:prstGeom prst="rect">
            <a:avLst/>
          </a:prstGeom>
          <a:noFill/>
          <a:ln/>
        </p:spPr>
        <p:txBody>
          <a:bodyPr wrap="none" rtlCol="0" anchor="t"/>
          <a:lstStyle/>
          <a:p>
            <a:pPr marL="0" indent="0" algn="ctr">
              <a:lnSpc>
                <a:spcPts val="2565"/>
              </a:lnSpc>
              <a:buNone/>
            </a:pPr>
            <a:r>
              <a:rPr lang="en-US" sz="2565" b="1" dirty="0">
                <a:solidFill>
                  <a:srgbClr val="272525"/>
                </a:solidFill>
                <a:latin typeface="p22-mackinac-pro" pitchFamily="34" charset="0"/>
                <a:ea typeface="p22-mackinac-pro" pitchFamily="34" charset="-122"/>
                <a:cs typeface="p22-mackinac-pro" pitchFamily="34" charset="-120"/>
              </a:rPr>
              <a:t>1</a:t>
            </a:r>
            <a:endParaRPr lang="en-US" sz="2565" dirty="0"/>
          </a:p>
        </p:txBody>
      </p:sp>
      <p:sp>
        <p:nvSpPr>
          <p:cNvPr id="8" name="Text 4"/>
          <p:cNvSpPr/>
          <p:nvPr/>
        </p:nvSpPr>
        <p:spPr>
          <a:xfrm>
            <a:off x="6951821" y="2523768"/>
            <a:ext cx="2845356" cy="339328"/>
          </a:xfrm>
          <a:prstGeom prst="rect">
            <a:avLst/>
          </a:prstGeom>
          <a:noFill/>
          <a:ln/>
        </p:spPr>
        <p:txBody>
          <a:bodyPr wrap="none" rtlCol="0" anchor="t"/>
          <a:lstStyle/>
          <a:p>
            <a:pPr marL="0" indent="0">
              <a:lnSpc>
                <a:spcPts val="2671"/>
              </a:lnSpc>
              <a:buNone/>
            </a:pPr>
            <a:r>
              <a:rPr lang="en-US" sz="2137" b="1" dirty="0">
                <a:solidFill>
                  <a:srgbClr val="272525"/>
                </a:solidFill>
                <a:latin typeface="p22-mackinac-pro" pitchFamily="34" charset="0"/>
                <a:ea typeface="p22-mackinac-pro" pitchFamily="34" charset="-122"/>
                <a:cs typeface="p22-mackinac-pro" pitchFamily="34" charset="-120"/>
              </a:rPr>
              <a:t>HTML and WordPress</a:t>
            </a:r>
            <a:endParaRPr lang="en-US" sz="2137" dirty="0"/>
          </a:p>
        </p:txBody>
      </p:sp>
      <p:sp>
        <p:nvSpPr>
          <p:cNvPr id="9" name="Text 5"/>
          <p:cNvSpPr/>
          <p:nvPr/>
        </p:nvSpPr>
        <p:spPr>
          <a:xfrm>
            <a:off x="6951821" y="2993350"/>
            <a:ext cx="6918722" cy="694849"/>
          </a:xfrm>
          <a:prstGeom prst="rect">
            <a:avLst/>
          </a:prstGeom>
          <a:noFill/>
          <a:ln/>
        </p:spPr>
        <p:txBody>
          <a:bodyPr wrap="square" rtlCol="0" anchor="t"/>
          <a:lstStyle/>
          <a:p>
            <a:pPr marL="0" indent="0">
              <a:lnSpc>
                <a:spcPts val="2736"/>
              </a:lnSpc>
              <a:buNone/>
            </a:pPr>
            <a:r>
              <a:rPr lang="en-US" sz="1710" dirty="0">
                <a:solidFill>
                  <a:srgbClr val="272525"/>
                </a:solidFill>
                <a:latin typeface="Eudoxus Sans" pitchFamily="34" charset="0"/>
                <a:ea typeface="Eudoxus Sans" pitchFamily="34" charset="-122"/>
                <a:cs typeface="Eudoxus Sans" pitchFamily="34" charset="-120"/>
              </a:rPr>
              <a:t>HTML and WordPress both have their strengths and are suitable for different website development needs.</a:t>
            </a:r>
            <a:endParaRPr lang="en-US" sz="1710" dirty="0"/>
          </a:p>
        </p:txBody>
      </p:sp>
      <p:sp>
        <p:nvSpPr>
          <p:cNvPr id="10" name="Shape 6"/>
          <p:cNvSpPr/>
          <p:nvPr/>
        </p:nvSpPr>
        <p:spPr>
          <a:xfrm>
            <a:off x="6246257" y="4149447"/>
            <a:ext cx="488513" cy="488513"/>
          </a:xfrm>
          <a:prstGeom prst="roundRect">
            <a:avLst>
              <a:gd name="adj" fmla="val 18668"/>
            </a:avLst>
          </a:prstGeom>
          <a:solidFill>
            <a:srgbClr val="CCEEFF"/>
          </a:solidFill>
          <a:ln w="7620">
            <a:solidFill>
              <a:srgbClr val="B2D4E5"/>
            </a:solidFill>
            <a:prstDash val="solid"/>
          </a:ln>
        </p:spPr>
      </p:sp>
      <p:sp>
        <p:nvSpPr>
          <p:cNvPr id="11" name="Text 7"/>
          <p:cNvSpPr/>
          <p:nvPr/>
        </p:nvSpPr>
        <p:spPr>
          <a:xfrm>
            <a:off x="6395680" y="4230767"/>
            <a:ext cx="189548" cy="325755"/>
          </a:xfrm>
          <a:prstGeom prst="rect">
            <a:avLst/>
          </a:prstGeom>
          <a:noFill/>
          <a:ln/>
        </p:spPr>
        <p:txBody>
          <a:bodyPr wrap="none" rtlCol="0" anchor="t"/>
          <a:lstStyle/>
          <a:p>
            <a:pPr marL="0" indent="0" algn="ctr">
              <a:lnSpc>
                <a:spcPts val="2565"/>
              </a:lnSpc>
              <a:buNone/>
            </a:pPr>
            <a:r>
              <a:rPr lang="en-US" sz="2565" b="1" dirty="0">
                <a:solidFill>
                  <a:srgbClr val="272525"/>
                </a:solidFill>
                <a:latin typeface="p22-mackinac-pro" pitchFamily="34" charset="0"/>
                <a:ea typeface="p22-mackinac-pro" pitchFamily="34" charset="-122"/>
                <a:cs typeface="p22-mackinac-pro" pitchFamily="34" charset="-120"/>
              </a:rPr>
              <a:t>2</a:t>
            </a:r>
            <a:endParaRPr lang="en-US" sz="2565" dirty="0"/>
          </a:p>
        </p:txBody>
      </p:sp>
      <p:sp>
        <p:nvSpPr>
          <p:cNvPr id="12" name="Text 8"/>
          <p:cNvSpPr/>
          <p:nvPr/>
        </p:nvSpPr>
        <p:spPr>
          <a:xfrm>
            <a:off x="6951821" y="4149447"/>
            <a:ext cx="3155037" cy="339328"/>
          </a:xfrm>
          <a:prstGeom prst="rect">
            <a:avLst/>
          </a:prstGeom>
          <a:noFill/>
          <a:ln/>
        </p:spPr>
        <p:txBody>
          <a:bodyPr wrap="none" rtlCol="0" anchor="t"/>
          <a:lstStyle/>
          <a:p>
            <a:pPr marL="0" indent="0">
              <a:lnSpc>
                <a:spcPts val="2671"/>
              </a:lnSpc>
              <a:buNone/>
            </a:pPr>
            <a:r>
              <a:rPr lang="en-US" sz="2137" b="1" dirty="0">
                <a:solidFill>
                  <a:srgbClr val="272525"/>
                </a:solidFill>
                <a:latin typeface="p22-mackinac-pro" pitchFamily="34" charset="0"/>
                <a:ea typeface="p22-mackinac-pro" pitchFamily="34" charset="-122"/>
                <a:cs typeface="p22-mackinac-pro" pitchFamily="34" charset="-120"/>
              </a:rPr>
              <a:t>Choosing the Right Tool</a:t>
            </a:r>
            <a:endParaRPr lang="en-US" sz="2137" dirty="0"/>
          </a:p>
        </p:txBody>
      </p:sp>
      <p:sp>
        <p:nvSpPr>
          <p:cNvPr id="13" name="Text 9"/>
          <p:cNvSpPr/>
          <p:nvPr/>
        </p:nvSpPr>
        <p:spPr>
          <a:xfrm>
            <a:off x="6951821" y="4619030"/>
            <a:ext cx="6918722" cy="1042273"/>
          </a:xfrm>
          <a:prstGeom prst="rect">
            <a:avLst/>
          </a:prstGeom>
          <a:noFill/>
          <a:ln/>
        </p:spPr>
        <p:txBody>
          <a:bodyPr wrap="square" rtlCol="0" anchor="t"/>
          <a:lstStyle/>
          <a:p>
            <a:pPr marL="0" indent="0">
              <a:lnSpc>
                <a:spcPts val="2736"/>
              </a:lnSpc>
              <a:buNone/>
            </a:pPr>
            <a:r>
              <a:rPr lang="en-US" sz="1710" dirty="0">
                <a:solidFill>
                  <a:srgbClr val="272525"/>
                </a:solidFill>
                <a:latin typeface="Eudoxus Sans" pitchFamily="34" charset="0"/>
                <a:ea typeface="Eudoxus Sans" pitchFamily="34" charset="-122"/>
                <a:cs typeface="Eudoxus Sans" pitchFamily="34" charset="-120"/>
              </a:rPr>
              <a:t>Consider your project's requirements, desired level of customization, and the target audience when deciding between HTML and WordPress.</a:t>
            </a:r>
            <a:endParaRPr lang="en-US" sz="1710" dirty="0"/>
          </a:p>
        </p:txBody>
      </p:sp>
      <p:sp>
        <p:nvSpPr>
          <p:cNvPr id="14" name="Shape 10"/>
          <p:cNvSpPr/>
          <p:nvPr/>
        </p:nvSpPr>
        <p:spPr>
          <a:xfrm>
            <a:off x="6246257" y="6122551"/>
            <a:ext cx="488513" cy="488513"/>
          </a:xfrm>
          <a:prstGeom prst="roundRect">
            <a:avLst>
              <a:gd name="adj" fmla="val 18668"/>
            </a:avLst>
          </a:prstGeom>
          <a:solidFill>
            <a:srgbClr val="CCEEFF"/>
          </a:solidFill>
          <a:ln w="7620">
            <a:solidFill>
              <a:srgbClr val="B2D4E5"/>
            </a:solidFill>
            <a:prstDash val="solid"/>
          </a:ln>
        </p:spPr>
      </p:sp>
      <p:sp>
        <p:nvSpPr>
          <p:cNvPr id="15" name="Text 11"/>
          <p:cNvSpPr/>
          <p:nvPr/>
        </p:nvSpPr>
        <p:spPr>
          <a:xfrm>
            <a:off x="6392942" y="6203871"/>
            <a:ext cx="195143" cy="325755"/>
          </a:xfrm>
          <a:prstGeom prst="rect">
            <a:avLst/>
          </a:prstGeom>
          <a:noFill/>
          <a:ln/>
        </p:spPr>
        <p:txBody>
          <a:bodyPr wrap="none" rtlCol="0" anchor="t"/>
          <a:lstStyle/>
          <a:p>
            <a:pPr marL="0" indent="0" algn="ctr">
              <a:lnSpc>
                <a:spcPts val="2565"/>
              </a:lnSpc>
              <a:buNone/>
            </a:pPr>
            <a:r>
              <a:rPr lang="en-US" sz="2565" b="1" dirty="0">
                <a:solidFill>
                  <a:srgbClr val="272525"/>
                </a:solidFill>
                <a:latin typeface="p22-mackinac-pro" pitchFamily="34" charset="0"/>
                <a:ea typeface="p22-mackinac-pro" pitchFamily="34" charset="-122"/>
                <a:cs typeface="p22-mackinac-pro" pitchFamily="34" charset="-120"/>
              </a:rPr>
              <a:t>3</a:t>
            </a:r>
            <a:endParaRPr lang="en-US" sz="2565" dirty="0"/>
          </a:p>
        </p:txBody>
      </p:sp>
      <p:sp>
        <p:nvSpPr>
          <p:cNvPr id="16" name="Text 12"/>
          <p:cNvSpPr/>
          <p:nvPr/>
        </p:nvSpPr>
        <p:spPr>
          <a:xfrm>
            <a:off x="6951821" y="6122551"/>
            <a:ext cx="2801422" cy="339328"/>
          </a:xfrm>
          <a:prstGeom prst="rect">
            <a:avLst/>
          </a:prstGeom>
          <a:noFill/>
          <a:ln/>
        </p:spPr>
        <p:txBody>
          <a:bodyPr wrap="none" rtlCol="0" anchor="t"/>
          <a:lstStyle/>
          <a:p>
            <a:pPr marL="0" indent="0">
              <a:lnSpc>
                <a:spcPts val="2671"/>
              </a:lnSpc>
              <a:buNone/>
            </a:pPr>
            <a:r>
              <a:rPr lang="en-US" sz="2137" b="1" dirty="0">
                <a:solidFill>
                  <a:srgbClr val="272525"/>
                </a:solidFill>
                <a:latin typeface="p22-mackinac-pro" pitchFamily="34" charset="0"/>
                <a:ea typeface="p22-mackinac-pro" pitchFamily="34" charset="-122"/>
                <a:cs typeface="p22-mackinac-pro" pitchFamily="34" charset="-120"/>
              </a:rPr>
              <a:t>Continuous Learning</a:t>
            </a:r>
            <a:endParaRPr lang="en-US" sz="2137" dirty="0"/>
          </a:p>
        </p:txBody>
      </p:sp>
      <p:sp>
        <p:nvSpPr>
          <p:cNvPr id="17" name="Text 13"/>
          <p:cNvSpPr/>
          <p:nvPr/>
        </p:nvSpPr>
        <p:spPr>
          <a:xfrm>
            <a:off x="6951821" y="6592133"/>
            <a:ext cx="6918722" cy="1042273"/>
          </a:xfrm>
          <a:prstGeom prst="rect">
            <a:avLst/>
          </a:prstGeom>
          <a:noFill/>
          <a:ln/>
        </p:spPr>
        <p:txBody>
          <a:bodyPr wrap="square" rtlCol="0" anchor="t"/>
          <a:lstStyle/>
          <a:p>
            <a:pPr marL="0" indent="0">
              <a:lnSpc>
                <a:spcPts val="2736"/>
              </a:lnSpc>
              <a:buNone/>
            </a:pPr>
            <a:r>
              <a:rPr lang="en-US" sz="1710" dirty="0">
                <a:solidFill>
                  <a:srgbClr val="272525"/>
                </a:solidFill>
                <a:latin typeface="Eudoxus Sans" pitchFamily="34" charset="0"/>
                <a:ea typeface="Eudoxus Sans" pitchFamily="34" charset="-122"/>
                <a:cs typeface="Eudoxus Sans" pitchFamily="34" charset="-120"/>
              </a:rPr>
              <a:t>Stay updated with the latest trends and best practices in web development to make informed decisions and create successful websites.</a:t>
            </a:r>
            <a:endParaRPr lang="en-US" sz="171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827961" y="1029057"/>
            <a:ext cx="5914787" cy="739378"/>
          </a:xfrm>
          <a:prstGeom prst="rect">
            <a:avLst/>
          </a:prstGeom>
          <a:noFill/>
          <a:ln/>
        </p:spPr>
        <p:txBody>
          <a:bodyPr wrap="none" rtlCol="0" anchor="t"/>
          <a:lstStyle/>
          <a:p>
            <a:pPr marL="0" indent="0">
              <a:lnSpc>
                <a:spcPts val="5822"/>
              </a:lnSpc>
              <a:buNone/>
            </a:pPr>
            <a:r>
              <a:rPr lang="en-US" sz="4657" b="1" dirty="0">
                <a:solidFill>
                  <a:srgbClr val="000000"/>
                </a:solidFill>
                <a:latin typeface="p22-mackinac-pro" pitchFamily="34" charset="0"/>
                <a:ea typeface="p22-mackinac-pro" pitchFamily="34" charset="-122"/>
                <a:cs typeface="p22-mackinac-pro" pitchFamily="34" charset="-120"/>
              </a:rPr>
              <a:t>What is HTML?</a:t>
            </a:r>
            <a:endParaRPr lang="en-US" sz="4657" dirty="0"/>
          </a:p>
        </p:txBody>
      </p:sp>
      <p:sp>
        <p:nvSpPr>
          <p:cNvPr id="6" name="Shape 2"/>
          <p:cNvSpPr/>
          <p:nvPr/>
        </p:nvSpPr>
        <p:spPr>
          <a:xfrm>
            <a:off x="827961" y="2389346"/>
            <a:ext cx="532328" cy="532328"/>
          </a:xfrm>
          <a:prstGeom prst="roundRect">
            <a:avLst>
              <a:gd name="adj" fmla="val 18667"/>
            </a:avLst>
          </a:prstGeom>
          <a:solidFill>
            <a:srgbClr val="CCEEFF"/>
          </a:solidFill>
          <a:ln w="7620">
            <a:solidFill>
              <a:srgbClr val="B2D4E5"/>
            </a:solidFill>
            <a:prstDash val="solid"/>
          </a:ln>
        </p:spPr>
      </p:sp>
      <p:sp>
        <p:nvSpPr>
          <p:cNvPr id="7" name="Text 3"/>
          <p:cNvSpPr/>
          <p:nvPr/>
        </p:nvSpPr>
        <p:spPr>
          <a:xfrm>
            <a:off x="1022033" y="2478048"/>
            <a:ext cx="144066" cy="354925"/>
          </a:xfrm>
          <a:prstGeom prst="rect">
            <a:avLst/>
          </a:prstGeom>
          <a:noFill/>
          <a:ln/>
        </p:spPr>
        <p:txBody>
          <a:bodyPr wrap="none" rtlCol="0" anchor="t"/>
          <a:lstStyle/>
          <a:p>
            <a:pPr marL="0" indent="0" algn="ctr">
              <a:lnSpc>
                <a:spcPts val="2794"/>
              </a:lnSpc>
              <a:buNone/>
            </a:pPr>
            <a:r>
              <a:rPr lang="en-US" sz="2794" b="1" dirty="0">
                <a:solidFill>
                  <a:srgbClr val="272525"/>
                </a:solidFill>
                <a:latin typeface="p22-mackinac-pro" pitchFamily="34" charset="0"/>
                <a:ea typeface="p22-mackinac-pro" pitchFamily="34" charset="-122"/>
                <a:cs typeface="p22-mackinac-pro" pitchFamily="34" charset="-120"/>
              </a:rPr>
              <a:t>1</a:t>
            </a:r>
            <a:endParaRPr lang="en-US" sz="2794" dirty="0"/>
          </a:p>
        </p:txBody>
      </p:sp>
      <p:sp>
        <p:nvSpPr>
          <p:cNvPr id="8" name="Text 4"/>
          <p:cNvSpPr/>
          <p:nvPr/>
        </p:nvSpPr>
        <p:spPr>
          <a:xfrm>
            <a:off x="1596866" y="2389346"/>
            <a:ext cx="2957393" cy="369689"/>
          </a:xfrm>
          <a:prstGeom prst="rect">
            <a:avLst/>
          </a:prstGeom>
          <a:noFill/>
          <a:ln/>
        </p:spPr>
        <p:txBody>
          <a:bodyPr wrap="none" rtlCol="0" anchor="t"/>
          <a:lstStyle/>
          <a:p>
            <a:pPr marL="0" indent="0">
              <a:lnSpc>
                <a:spcPts val="2911"/>
              </a:lnSpc>
              <a:buNone/>
            </a:pPr>
            <a:r>
              <a:rPr lang="en-US" sz="2329" b="1" dirty="0">
                <a:solidFill>
                  <a:srgbClr val="272525"/>
                </a:solidFill>
                <a:latin typeface="p22-mackinac-pro" pitchFamily="34" charset="0"/>
                <a:ea typeface="p22-mackinac-pro" pitchFamily="34" charset="-122"/>
                <a:cs typeface="p22-mackinac-pro" pitchFamily="34" charset="-120"/>
              </a:rPr>
              <a:t>Markup Language</a:t>
            </a:r>
            <a:endParaRPr lang="en-US" sz="2329" dirty="0"/>
          </a:p>
        </p:txBody>
      </p:sp>
      <p:sp>
        <p:nvSpPr>
          <p:cNvPr id="9" name="Text 5"/>
          <p:cNvSpPr/>
          <p:nvPr/>
        </p:nvSpPr>
        <p:spPr>
          <a:xfrm>
            <a:off x="1596866" y="2900958"/>
            <a:ext cx="6719173" cy="756999"/>
          </a:xfrm>
          <a:prstGeom prst="rect">
            <a:avLst/>
          </a:prstGeom>
          <a:noFill/>
          <a:ln/>
        </p:spPr>
        <p:txBody>
          <a:bodyPr wrap="square" rtlCol="0" anchor="t"/>
          <a:lstStyle/>
          <a:p>
            <a:pPr marL="0" indent="0">
              <a:lnSpc>
                <a:spcPts val="2981"/>
              </a:lnSpc>
              <a:buNone/>
            </a:pPr>
            <a:r>
              <a:rPr lang="en-US" sz="1863" dirty="0">
                <a:solidFill>
                  <a:srgbClr val="272525"/>
                </a:solidFill>
                <a:latin typeface="Eudoxus Sans" pitchFamily="34" charset="0"/>
                <a:ea typeface="Eudoxus Sans" pitchFamily="34" charset="-122"/>
                <a:cs typeface="Eudoxus Sans" pitchFamily="34" charset="-120"/>
              </a:rPr>
              <a:t>HTML (Hypertext Markup Language) is the standard markup language used to create and structure web pages.</a:t>
            </a:r>
            <a:endParaRPr lang="en-US" sz="1863" dirty="0"/>
          </a:p>
        </p:txBody>
      </p:sp>
      <p:sp>
        <p:nvSpPr>
          <p:cNvPr id="10" name="Shape 6"/>
          <p:cNvSpPr/>
          <p:nvPr/>
        </p:nvSpPr>
        <p:spPr>
          <a:xfrm>
            <a:off x="827961" y="4160639"/>
            <a:ext cx="532328" cy="532328"/>
          </a:xfrm>
          <a:prstGeom prst="roundRect">
            <a:avLst>
              <a:gd name="adj" fmla="val 18667"/>
            </a:avLst>
          </a:prstGeom>
          <a:solidFill>
            <a:srgbClr val="CCEEFF"/>
          </a:solidFill>
          <a:ln w="7620">
            <a:solidFill>
              <a:srgbClr val="B2D4E5"/>
            </a:solidFill>
            <a:prstDash val="solid"/>
          </a:ln>
        </p:spPr>
      </p:sp>
      <p:sp>
        <p:nvSpPr>
          <p:cNvPr id="11" name="Text 7"/>
          <p:cNvSpPr/>
          <p:nvPr/>
        </p:nvSpPr>
        <p:spPr>
          <a:xfrm>
            <a:off x="990838" y="4249341"/>
            <a:ext cx="206573" cy="354925"/>
          </a:xfrm>
          <a:prstGeom prst="rect">
            <a:avLst/>
          </a:prstGeom>
          <a:noFill/>
          <a:ln/>
        </p:spPr>
        <p:txBody>
          <a:bodyPr wrap="none" rtlCol="0" anchor="t"/>
          <a:lstStyle/>
          <a:p>
            <a:pPr marL="0" indent="0" algn="ctr">
              <a:lnSpc>
                <a:spcPts val="2794"/>
              </a:lnSpc>
              <a:buNone/>
            </a:pPr>
            <a:r>
              <a:rPr lang="en-US" sz="2794" b="1" dirty="0">
                <a:solidFill>
                  <a:srgbClr val="272525"/>
                </a:solidFill>
                <a:latin typeface="p22-mackinac-pro" pitchFamily="34" charset="0"/>
                <a:ea typeface="p22-mackinac-pro" pitchFamily="34" charset="-122"/>
                <a:cs typeface="p22-mackinac-pro" pitchFamily="34" charset="-120"/>
              </a:rPr>
              <a:t>2</a:t>
            </a:r>
            <a:endParaRPr lang="en-US" sz="2794" dirty="0"/>
          </a:p>
        </p:txBody>
      </p:sp>
      <p:sp>
        <p:nvSpPr>
          <p:cNvPr id="12" name="Text 8"/>
          <p:cNvSpPr/>
          <p:nvPr/>
        </p:nvSpPr>
        <p:spPr>
          <a:xfrm>
            <a:off x="1596866" y="4160639"/>
            <a:ext cx="2957393" cy="369689"/>
          </a:xfrm>
          <a:prstGeom prst="rect">
            <a:avLst/>
          </a:prstGeom>
          <a:noFill/>
          <a:ln/>
        </p:spPr>
        <p:txBody>
          <a:bodyPr wrap="none" rtlCol="0" anchor="t"/>
          <a:lstStyle/>
          <a:p>
            <a:pPr marL="0" indent="0">
              <a:lnSpc>
                <a:spcPts val="2911"/>
              </a:lnSpc>
              <a:buNone/>
            </a:pPr>
            <a:r>
              <a:rPr lang="en-US" sz="2329" b="1" dirty="0">
                <a:solidFill>
                  <a:srgbClr val="272525"/>
                </a:solidFill>
                <a:latin typeface="p22-mackinac-pro" pitchFamily="34" charset="0"/>
                <a:ea typeface="p22-mackinac-pro" pitchFamily="34" charset="-122"/>
                <a:cs typeface="p22-mackinac-pro" pitchFamily="34" charset="-120"/>
              </a:rPr>
              <a:t>Static Content</a:t>
            </a:r>
            <a:endParaRPr lang="en-US" sz="2329" dirty="0"/>
          </a:p>
        </p:txBody>
      </p:sp>
      <p:sp>
        <p:nvSpPr>
          <p:cNvPr id="13" name="Text 9"/>
          <p:cNvSpPr/>
          <p:nvPr/>
        </p:nvSpPr>
        <p:spPr>
          <a:xfrm>
            <a:off x="1596866" y="4672251"/>
            <a:ext cx="6719173" cy="756999"/>
          </a:xfrm>
          <a:prstGeom prst="rect">
            <a:avLst/>
          </a:prstGeom>
          <a:noFill/>
          <a:ln/>
        </p:spPr>
        <p:txBody>
          <a:bodyPr wrap="square" rtlCol="0" anchor="t"/>
          <a:lstStyle/>
          <a:p>
            <a:pPr marL="0" indent="0">
              <a:lnSpc>
                <a:spcPts val="2981"/>
              </a:lnSpc>
              <a:buNone/>
            </a:pPr>
            <a:r>
              <a:rPr lang="en-US" sz="1863" dirty="0">
                <a:solidFill>
                  <a:srgbClr val="272525"/>
                </a:solidFill>
                <a:latin typeface="Eudoxus Sans" pitchFamily="34" charset="0"/>
                <a:ea typeface="Eudoxus Sans" pitchFamily="34" charset="-122"/>
                <a:cs typeface="Eudoxus Sans" pitchFamily="34" charset="-120"/>
              </a:rPr>
              <a:t>HTML is primarily used to define the content, layout, and structure of a webpage, without any dynamic functionality.</a:t>
            </a:r>
            <a:endParaRPr lang="en-US" sz="1863" dirty="0"/>
          </a:p>
        </p:txBody>
      </p:sp>
      <p:sp>
        <p:nvSpPr>
          <p:cNvPr id="14" name="Shape 10"/>
          <p:cNvSpPr/>
          <p:nvPr/>
        </p:nvSpPr>
        <p:spPr>
          <a:xfrm>
            <a:off x="827961" y="5931932"/>
            <a:ext cx="532328" cy="532328"/>
          </a:xfrm>
          <a:prstGeom prst="roundRect">
            <a:avLst>
              <a:gd name="adj" fmla="val 18667"/>
            </a:avLst>
          </a:prstGeom>
          <a:solidFill>
            <a:srgbClr val="CCEEFF"/>
          </a:solidFill>
          <a:ln w="7620">
            <a:solidFill>
              <a:srgbClr val="B2D4E5"/>
            </a:solidFill>
            <a:prstDash val="solid"/>
          </a:ln>
        </p:spPr>
      </p:sp>
      <p:sp>
        <p:nvSpPr>
          <p:cNvPr id="15" name="Text 11"/>
          <p:cNvSpPr/>
          <p:nvPr/>
        </p:nvSpPr>
        <p:spPr>
          <a:xfrm>
            <a:off x="987742" y="6020633"/>
            <a:ext cx="212646" cy="354925"/>
          </a:xfrm>
          <a:prstGeom prst="rect">
            <a:avLst/>
          </a:prstGeom>
          <a:noFill/>
          <a:ln/>
        </p:spPr>
        <p:txBody>
          <a:bodyPr wrap="none" rtlCol="0" anchor="t"/>
          <a:lstStyle/>
          <a:p>
            <a:pPr marL="0" indent="0" algn="ctr">
              <a:lnSpc>
                <a:spcPts val="2794"/>
              </a:lnSpc>
              <a:buNone/>
            </a:pPr>
            <a:r>
              <a:rPr lang="en-US" sz="2794" b="1" dirty="0">
                <a:solidFill>
                  <a:srgbClr val="272525"/>
                </a:solidFill>
                <a:latin typeface="p22-mackinac-pro" pitchFamily="34" charset="0"/>
                <a:ea typeface="p22-mackinac-pro" pitchFamily="34" charset="-122"/>
                <a:cs typeface="p22-mackinac-pro" pitchFamily="34" charset="-120"/>
              </a:rPr>
              <a:t>3</a:t>
            </a:r>
            <a:endParaRPr lang="en-US" sz="2794" dirty="0"/>
          </a:p>
        </p:txBody>
      </p:sp>
      <p:sp>
        <p:nvSpPr>
          <p:cNvPr id="16" name="Text 12"/>
          <p:cNvSpPr/>
          <p:nvPr/>
        </p:nvSpPr>
        <p:spPr>
          <a:xfrm>
            <a:off x="1596866" y="5931932"/>
            <a:ext cx="2957393" cy="369689"/>
          </a:xfrm>
          <a:prstGeom prst="rect">
            <a:avLst/>
          </a:prstGeom>
          <a:noFill/>
          <a:ln/>
        </p:spPr>
        <p:txBody>
          <a:bodyPr wrap="none" rtlCol="0" anchor="t"/>
          <a:lstStyle/>
          <a:p>
            <a:pPr marL="0" indent="0">
              <a:lnSpc>
                <a:spcPts val="2911"/>
              </a:lnSpc>
              <a:buNone/>
            </a:pPr>
            <a:r>
              <a:rPr lang="en-US" sz="2329" b="1" dirty="0">
                <a:solidFill>
                  <a:srgbClr val="272525"/>
                </a:solidFill>
                <a:latin typeface="p22-mackinac-pro" pitchFamily="34" charset="0"/>
                <a:ea typeface="p22-mackinac-pro" pitchFamily="34" charset="-122"/>
                <a:cs typeface="p22-mackinac-pro" pitchFamily="34" charset="-120"/>
              </a:rPr>
              <a:t>Open-Source</a:t>
            </a:r>
            <a:endParaRPr lang="en-US" sz="2329" dirty="0"/>
          </a:p>
        </p:txBody>
      </p:sp>
      <p:sp>
        <p:nvSpPr>
          <p:cNvPr id="17" name="Text 13"/>
          <p:cNvSpPr/>
          <p:nvPr/>
        </p:nvSpPr>
        <p:spPr>
          <a:xfrm>
            <a:off x="1596866" y="6443543"/>
            <a:ext cx="6719173" cy="756999"/>
          </a:xfrm>
          <a:prstGeom prst="rect">
            <a:avLst/>
          </a:prstGeom>
          <a:noFill/>
          <a:ln/>
        </p:spPr>
        <p:txBody>
          <a:bodyPr wrap="square" rtlCol="0" anchor="t"/>
          <a:lstStyle/>
          <a:p>
            <a:pPr marL="0" indent="0">
              <a:lnSpc>
                <a:spcPts val="2981"/>
              </a:lnSpc>
              <a:buNone/>
            </a:pPr>
            <a:r>
              <a:rPr lang="en-US" sz="1863" dirty="0">
                <a:solidFill>
                  <a:srgbClr val="272525"/>
                </a:solidFill>
                <a:latin typeface="Eudoxus Sans" pitchFamily="34" charset="0"/>
                <a:ea typeface="Eudoxus Sans" pitchFamily="34" charset="-122"/>
                <a:cs typeface="Eudoxus Sans" pitchFamily="34" charset="-120"/>
              </a:rPr>
              <a:t>HTML is an open-source language, allowing developers to freely create and customize websites.</a:t>
            </a:r>
            <a:endParaRPr lang="en-US" sz="1863"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sp>
        <p:nvSpPr>
          <p:cNvPr id="4" name="Text 1"/>
          <p:cNvSpPr/>
          <p:nvPr/>
        </p:nvSpPr>
        <p:spPr>
          <a:xfrm>
            <a:off x="864037" y="2203013"/>
            <a:ext cx="7086362" cy="771525"/>
          </a:xfrm>
          <a:prstGeom prst="rect">
            <a:avLst/>
          </a:prstGeom>
          <a:noFill/>
          <a:ln/>
        </p:spPr>
        <p:txBody>
          <a:bodyPr wrap="none" rtlCol="0" anchor="t"/>
          <a:lstStyle/>
          <a:p>
            <a:pPr marL="0" indent="0">
              <a:lnSpc>
                <a:spcPts val="6075"/>
              </a:lnSpc>
              <a:buNone/>
            </a:pPr>
            <a:r>
              <a:rPr lang="en-US" sz="4860" b="1" dirty="0">
                <a:solidFill>
                  <a:srgbClr val="000000"/>
                </a:solidFill>
                <a:latin typeface="p22-mackinac-pro" pitchFamily="34" charset="0"/>
                <a:ea typeface="p22-mackinac-pro" pitchFamily="34" charset="-122"/>
                <a:cs typeface="p22-mackinac-pro" pitchFamily="34" charset="-120"/>
              </a:rPr>
              <a:t>Fundamentals of HTML</a:t>
            </a:r>
            <a:endParaRPr lang="en-US" sz="4860" dirty="0"/>
          </a:p>
        </p:txBody>
      </p:sp>
      <p:sp>
        <p:nvSpPr>
          <p:cNvPr id="5" name="Text 2"/>
          <p:cNvSpPr/>
          <p:nvPr/>
        </p:nvSpPr>
        <p:spPr>
          <a:xfrm>
            <a:off x="864037" y="3591639"/>
            <a:ext cx="3086100" cy="385763"/>
          </a:xfrm>
          <a:prstGeom prst="rect">
            <a:avLst/>
          </a:prstGeom>
          <a:noFill/>
          <a:ln/>
        </p:spPr>
        <p:txBody>
          <a:bodyPr wrap="none" rtlCol="0" anchor="t"/>
          <a:lstStyle/>
          <a:p>
            <a:pPr marL="0" indent="0">
              <a:lnSpc>
                <a:spcPts val="3038"/>
              </a:lnSpc>
              <a:buNone/>
            </a:pPr>
            <a:r>
              <a:rPr lang="en-US" sz="2430" b="1" dirty="0">
                <a:solidFill>
                  <a:srgbClr val="000000"/>
                </a:solidFill>
                <a:latin typeface="p22-mackinac-pro" pitchFamily="34" charset="0"/>
                <a:ea typeface="p22-mackinac-pro" pitchFamily="34" charset="-122"/>
                <a:cs typeface="p22-mackinac-pro" pitchFamily="34" charset="-120"/>
              </a:rPr>
              <a:t>Elements</a:t>
            </a:r>
            <a:endParaRPr lang="en-US" sz="2430" dirty="0"/>
          </a:p>
        </p:txBody>
      </p:sp>
      <p:sp>
        <p:nvSpPr>
          <p:cNvPr id="6" name="Text 3"/>
          <p:cNvSpPr/>
          <p:nvPr/>
        </p:nvSpPr>
        <p:spPr>
          <a:xfrm>
            <a:off x="864037" y="4224218"/>
            <a:ext cx="3898821" cy="1580198"/>
          </a:xfrm>
          <a:prstGeom prst="rect">
            <a:avLst/>
          </a:prstGeom>
          <a:noFill/>
          <a:ln/>
        </p:spPr>
        <p:txBody>
          <a:bodyPr wrap="square" rtlCol="0" anchor="t"/>
          <a:lstStyle/>
          <a:p>
            <a:pPr marL="0" indent="0">
              <a:lnSpc>
                <a:spcPts val="3110"/>
              </a:lnSpc>
              <a:buNone/>
            </a:pPr>
            <a:r>
              <a:rPr lang="en-US" sz="1944" dirty="0">
                <a:solidFill>
                  <a:srgbClr val="272525"/>
                </a:solidFill>
                <a:latin typeface="Eudoxus Sans" pitchFamily="34" charset="0"/>
                <a:ea typeface="Eudoxus Sans" pitchFamily="34" charset="-122"/>
                <a:cs typeface="Eudoxus Sans" pitchFamily="34" charset="-120"/>
              </a:rPr>
              <a:t>HTML uses a system of tags, attributes, and elements to define the structure and content of a web page.</a:t>
            </a:r>
            <a:endParaRPr lang="en-US" sz="1944" dirty="0"/>
          </a:p>
        </p:txBody>
      </p:sp>
      <p:sp>
        <p:nvSpPr>
          <p:cNvPr id="7" name="Text 4"/>
          <p:cNvSpPr/>
          <p:nvPr/>
        </p:nvSpPr>
        <p:spPr>
          <a:xfrm>
            <a:off x="5372695" y="3591639"/>
            <a:ext cx="3086100" cy="385763"/>
          </a:xfrm>
          <a:prstGeom prst="rect">
            <a:avLst/>
          </a:prstGeom>
          <a:noFill/>
          <a:ln/>
        </p:spPr>
        <p:txBody>
          <a:bodyPr wrap="none" rtlCol="0" anchor="t"/>
          <a:lstStyle/>
          <a:p>
            <a:pPr marL="0" indent="0">
              <a:lnSpc>
                <a:spcPts val="3038"/>
              </a:lnSpc>
              <a:buNone/>
            </a:pPr>
            <a:r>
              <a:rPr lang="en-US" sz="2430" b="1" dirty="0">
                <a:solidFill>
                  <a:srgbClr val="000000"/>
                </a:solidFill>
                <a:latin typeface="p22-mackinac-pro" pitchFamily="34" charset="0"/>
                <a:ea typeface="p22-mackinac-pro" pitchFamily="34" charset="-122"/>
                <a:cs typeface="p22-mackinac-pro" pitchFamily="34" charset="-120"/>
              </a:rPr>
              <a:t>Structure</a:t>
            </a:r>
            <a:endParaRPr lang="en-US" sz="2430" dirty="0"/>
          </a:p>
        </p:txBody>
      </p:sp>
      <p:sp>
        <p:nvSpPr>
          <p:cNvPr id="8" name="Text 5"/>
          <p:cNvSpPr/>
          <p:nvPr/>
        </p:nvSpPr>
        <p:spPr>
          <a:xfrm>
            <a:off x="5372695" y="4224218"/>
            <a:ext cx="3898821" cy="1580198"/>
          </a:xfrm>
          <a:prstGeom prst="rect">
            <a:avLst/>
          </a:prstGeom>
          <a:noFill/>
          <a:ln/>
        </p:spPr>
        <p:txBody>
          <a:bodyPr wrap="square" rtlCol="0" anchor="t"/>
          <a:lstStyle/>
          <a:p>
            <a:pPr marL="0" indent="0">
              <a:lnSpc>
                <a:spcPts val="3110"/>
              </a:lnSpc>
              <a:buNone/>
            </a:pPr>
            <a:r>
              <a:rPr lang="en-US" sz="1944" dirty="0">
                <a:solidFill>
                  <a:srgbClr val="272525"/>
                </a:solidFill>
                <a:latin typeface="Eudoxus Sans" pitchFamily="34" charset="0"/>
                <a:ea typeface="Eudoxus Sans" pitchFamily="34" charset="-122"/>
                <a:cs typeface="Eudoxus Sans" pitchFamily="34" charset="-120"/>
              </a:rPr>
              <a:t>The basic structure of an HTML document includes the DOCTYPE, HTML, HEAD, and BODY tags.</a:t>
            </a:r>
            <a:endParaRPr lang="en-US" sz="1944" dirty="0"/>
          </a:p>
        </p:txBody>
      </p:sp>
      <p:sp>
        <p:nvSpPr>
          <p:cNvPr id="9" name="Text 6"/>
          <p:cNvSpPr/>
          <p:nvPr/>
        </p:nvSpPr>
        <p:spPr>
          <a:xfrm>
            <a:off x="9881354" y="3591639"/>
            <a:ext cx="3086100" cy="385763"/>
          </a:xfrm>
          <a:prstGeom prst="rect">
            <a:avLst/>
          </a:prstGeom>
          <a:noFill/>
          <a:ln/>
        </p:spPr>
        <p:txBody>
          <a:bodyPr wrap="none" rtlCol="0" anchor="t"/>
          <a:lstStyle/>
          <a:p>
            <a:pPr marL="0" indent="0">
              <a:lnSpc>
                <a:spcPts val="3038"/>
              </a:lnSpc>
              <a:buNone/>
            </a:pPr>
            <a:r>
              <a:rPr lang="en-US" sz="2430" b="1" dirty="0">
                <a:solidFill>
                  <a:srgbClr val="000000"/>
                </a:solidFill>
                <a:latin typeface="p22-mackinac-pro" pitchFamily="34" charset="0"/>
                <a:ea typeface="p22-mackinac-pro" pitchFamily="34" charset="-122"/>
                <a:cs typeface="p22-mackinac-pro" pitchFamily="34" charset="-120"/>
              </a:rPr>
              <a:t>Markup</a:t>
            </a:r>
            <a:endParaRPr lang="en-US" sz="2430" dirty="0"/>
          </a:p>
        </p:txBody>
      </p:sp>
      <p:sp>
        <p:nvSpPr>
          <p:cNvPr id="10" name="Text 7"/>
          <p:cNvSpPr/>
          <p:nvPr/>
        </p:nvSpPr>
        <p:spPr>
          <a:xfrm>
            <a:off x="9881354" y="4224218"/>
            <a:ext cx="3898821" cy="1580198"/>
          </a:xfrm>
          <a:prstGeom prst="rect">
            <a:avLst/>
          </a:prstGeom>
          <a:noFill/>
          <a:ln/>
        </p:spPr>
        <p:txBody>
          <a:bodyPr wrap="square" rtlCol="0" anchor="t"/>
          <a:lstStyle/>
          <a:p>
            <a:pPr marL="0" indent="0">
              <a:lnSpc>
                <a:spcPts val="3110"/>
              </a:lnSpc>
              <a:buNone/>
            </a:pPr>
            <a:r>
              <a:rPr lang="en-US" sz="1944" dirty="0">
                <a:solidFill>
                  <a:srgbClr val="272525"/>
                </a:solidFill>
                <a:latin typeface="Eudoxus Sans" pitchFamily="34" charset="0"/>
                <a:ea typeface="Eudoxus Sans" pitchFamily="34" charset="-122"/>
                <a:cs typeface="Eudoxus Sans" pitchFamily="34" charset="-120"/>
              </a:rPr>
              <a:t>HTML markup is used to create headings, paragraphs, links, images, and other elements on a web page.</a:t>
            </a:r>
            <a:endParaRPr lang="en-US" sz="1944"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sp>
        <p:nvSpPr>
          <p:cNvPr id="5" name="Text 1"/>
          <p:cNvSpPr/>
          <p:nvPr/>
        </p:nvSpPr>
        <p:spPr>
          <a:xfrm>
            <a:off x="6108859" y="788194"/>
            <a:ext cx="4446865" cy="555784"/>
          </a:xfrm>
          <a:prstGeom prst="rect">
            <a:avLst/>
          </a:prstGeom>
          <a:noFill/>
          <a:ln/>
        </p:spPr>
        <p:txBody>
          <a:bodyPr wrap="none" rtlCol="0" anchor="t"/>
          <a:lstStyle/>
          <a:p>
            <a:pPr marL="0" indent="0">
              <a:lnSpc>
                <a:spcPts val="4377"/>
              </a:lnSpc>
              <a:buNone/>
            </a:pPr>
            <a:r>
              <a:rPr lang="en-US" sz="3502" b="1" dirty="0">
                <a:solidFill>
                  <a:srgbClr val="000000"/>
                </a:solidFill>
                <a:latin typeface="p22-mackinac-pro" pitchFamily="34" charset="0"/>
                <a:ea typeface="p22-mackinac-pro" pitchFamily="34" charset="-122"/>
                <a:cs typeface="p22-mackinac-pro" pitchFamily="34" charset="-120"/>
              </a:rPr>
              <a:t>What is WordPress?</a:t>
            </a:r>
            <a:endParaRPr lang="en-US" sz="3502" dirty="0"/>
          </a:p>
        </p:txBody>
      </p:sp>
      <p:sp>
        <p:nvSpPr>
          <p:cNvPr id="6" name="Shape 2"/>
          <p:cNvSpPr/>
          <p:nvPr/>
        </p:nvSpPr>
        <p:spPr>
          <a:xfrm>
            <a:off x="6108859" y="1610678"/>
            <a:ext cx="7899083" cy="1324332"/>
          </a:xfrm>
          <a:prstGeom prst="roundRect">
            <a:avLst>
              <a:gd name="adj" fmla="val 5641"/>
            </a:avLst>
          </a:prstGeom>
          <a:solidFill>
            <a:srgbClr val="CCEEFF"/>
          </a:solidFill>
          <a:ln w="7620">
            <a:solidFill>
              <a:srgbClr val="B2D4E5"/>
            </a:solidFill>
            <a:prstDash val="solid"/>
          </a:ln>
        </p:spPr>
      </p:sp>
      <p:sp>
        <p:nvSpPr>
          <p:cNvPr id="7" name="Text 3"/>
          <p:cNvSpPr/>
          <p:nvPr/>
        </p:nvSpPr>
        <p:spPr>
          <a:xfrm>
            <a:off x="6294239" y="1796058"/>
            <a:ext cx="3209092" cy="277773"/>
          </a:xfrm>
          <a:prstGeom prst="rect">
            <a:avLst/>
          </a:prstGeom>
          <a:noFill/>
          <a:ln/>
        </p:spPr>
        <p:txBody>
          <a:bodyPr wrap="none" rtlCol="0" anchor="t"/>
          <a:lstStyle/>
          <a:p>
            <a:pPr marL="0" indent="0">
              <a:lnSpc>
                <a:spcPts val="2188"/>
              </a:lnSpc>
              <a:buNone/>
            </a:pPr>
            <a:r>
              <a:rPr lang="en-US" sz="1751" b="1" dirty="0">
                <a:solidFill>
                  <a:srgbClr val="272525"/>
                </a:solidFill>
                <a:latin typeface="p22-mackinac-pro" pitchFamily="34" charset="0"/>
                <a:ea typeface="p22-mackinac-pro" pitchFamily="34" charset="-122"/>
                <a:cs typeface="p22-mackinac-pro" pitchFamily="34" charset="-120"/>
              </a:rPr>
              <a:t>Content Management System</a:t>
            </a:r>
            <a:endParaRPr lang="en-US" sz="1751" dirty="0"/>
          </a:p>
        </p:txBody>
      </p:sp>
      <p:sp>
        <p:nvSpPr>
          <p:cNvPr id="8" name="Text 4"/>
          <p:cNvSpPr/>
          <p:nvPr/>
        </p:nvSpPr>
        <p:spPr>
          <a:xfrm>
            <a:off x="6294239" y="2180511"/>
            <a:ext cx="7528322" cy="569119"/>
          </a:xfrm>
          <a:prstGeom prst="rect">
            <a:avLst/>
          </a:prstGeom>
          <a:noFill/>
          <a:ln/>
        </p:spPr>
        <p:txBody>
          <a:bodyPr wrap="square" rtlCol="0" anchor="t"/>
          <a:lstStyle/>
          <a:p>
            <a:pPr marL="0" indent="0">
              <a:lnSpc>
                <a:spcPts val="2241"/>
              </a:lnSpc>
              <a:buNone/>
            </a:pPr>
            <a:r>
              <a:rPr lang="en-US" sz="1401" dirty="0">
                <a:solidFill>
                  <a:srgbClr val="272525"/>
                </a:solidFill>
                <a:latin typeface="Eudoxus Sans" pitchFamily="34" charset="0"/>
                <a:ea typeface="Eudoxus Sans" pitchFamily="34" charset="-122"/>
                <a:cs typeface="Eudoxus Sans" pitchFamily="34" charset="-120"/>
              </a:rPr>
              <a:t>WordPress is a popular open-source Content Management System (CMS) used to build and manage websites.</a:t>
            </a:r>
            <a:endParaRPr lang="en-US" sz="1401" dirty="0"/>
          </a:p>
        </p:txBody>
      </p:sp>
      <p:sp>
        <p:nvSpPr>
          <p:cNvPr id="9" name="Shape 5"/>
          <p:cNvSpPr/>
          <p:nvPr/>
        </p:nvSpPr>
        <p:spPr>
          <a:xfrm>
            <a:off x="6108859" y="3112770"/>
            <a:ext cx="7899083" cy="1324332"/>
          </a:xfrm>
          <a:prstGeom prst="roundRect">
            <a:avLst>
              <a:gd name="adj" fmla="val 5641"/>
            </a:avLst>
          </a:prstGeom>
          <a:solidFill>
            <a:srgbClr val="CCEEFF"/>
          </a:solidFill>
          <a:ln w="7620">
            <a:solidFill>
              <a:srgbClr val="B2D4E5"/>
            </a:solidFill>
            <a:prstDash val="solid"/>
          </a:ln>
        </p:spPr>
      </p:sp>
      <p:sp>
        <p:nvSpPr>
          <p:cNvPr id="10" name="Text 6"/>
          <p:cNvSpPr/>
          <p:nvPr/>
        </p:nvSpPr>
        <p:spPr>
          <a:xfrm>
            <a:off x="6294239" y="3298150"/>
            <a:ext cx="2223373" cy="277773"/>
          </a:xfrm>
          <a:prstGeom prst="rect">
            <a:avLst/>
          </a:prstGeom>
          <a:noFill/>
          <a:ln/>
        </p:spPr>
        <p:txBody>
          <a:bodyPr wrap="none" rtlCol="0" anchor="t"/>
          <a:lstStyle/>
          <a:p>
            <a:pPr marL="0" indent="0">
              <a:lnSpc>
                <a:spcPts val="2188"/>
              </a:lnSpc>
              <a:buNone/>
            </a:pPr>
            <a:r>
              <a:rPr lang="en-US" sz="1751" b="1" dirty="0">
                <a:solidFill>
                  <a:srgbClr val="272525"/>
                </a:solidFill>
                <a:latin typeface="p22-mackinac-pro" pitchFamily="34" charset="0"/>
                <a:ea typeface="p22-mackinac-pro" pitchFamily="34" charset="-122"/>
                <a:cs typeface="p22-mackinac-pro" pitchFamily="34" charset="-120"/>
              </a:rPr>
              <a:t>Flexible Platform</a:t>
            </a:r>
            <a:endParaRPr lang="en-US" sz="1751" dirty="0"/>
          </a:p>
        </p:txBody>
      </p:sp>
      <p:sp>
        <p:nvSpPr>
          <p:cNvPr id="11" name="Text 7"/>
          <p:cNvSpPr/>
          <p:nvPr/>
        </p:nvSpPr>
        <p:spPr>
          <a:xfrm>
            <a:off x="6294239" y="3682603"/>
            <a:ext cx="7528322" cy="569119"/>
          </a:xfrm>
          <a:prstGeom prst="rect">
            <a:avLst/>
          </a:prstGeom>
          <a:noFill/>
          <a:ln/>
        </p:spPr>
        <p:txBody>
          <a:bodyPr wrap="square" rtlCol="0" anchor="t"/>
          <a:lstStyle/>
          <a:p>
            <a:pPr marL="0" indent="0">
              <a:lnSpc>
                <a:spcPts val="2241"/>
              </a:lnSpc>
              <a:buNone/>
            </a:pPr>
            <a:r>
              <a:rPr lang="en-US" sz="1401" dirty="0">
                <a:solidFill>
                  <a:srgbClr val="272525"/>
                </a:solidFill>
                <a:latin typeface="Eudoxus Sans" pitchFamily="34" charset="0"/>
                <a:ea typeface="Eudoxus Sans" pitchFamily="34" charset="-122"/>
                <a:cs typeface="Eudoxus Sans" pitchFamily="34" charset="-120"/>
              </a:rPr>
              <a:t>WordPress offers a wide range of themes, plugins, and customization options to create diverse, feature-rich websites.</a:t>
            </a:r>
            <a:endParaRPr lang="en-US" sz="1401" dirty="0"/>
          </a:p>
        </p:txBody>
      </p:sp>
      <p:sp>
        <p:nvSpPr>
          <p:cNvPr id="12" name="Shape 8"/>
          <p:cNvSpPr/>
          <p:nvPr/>
        </p:nvSpPr>
        <p:spPr>
          <a:xfrm>
            <a:off x="6108859" y="4614863"/>
            <a:ext cx="7899083" cy="1324332"/>
          </a:xfrm>
          <a:prstGeom prst="roundRect">
            <a:avLst>
              <a:gd name="adj" fmla="val 5641"/>
            </a:avLst>
          </a:prstGeom>
          <a:solidFill>
            <a:srgbClr val="CCEEFF"/>
          </a:solidFill>
          <a:ln w="7620">
            <a:solidFill>
              <a:srgbClr val="B2D4E5"/>
            </a:solidFill>
            <a:prstDash val="solid"/>
          </a:ln>
        </p:spPr>
      </p:sp>
      <p:sp>
        <p:nvSpPr>
          <p:cNvPr id="13" name="Text 9"/>
          <p:cNvSpPr/>
          <p:nvPr/>
        </p:nvSpPr>
        <p:spPr>
          <a:xfrm>
            <a:off x="6294239" y="4800243"/>
            <a:ext cx="2223373" cy="277773"/>
          </a:xfrm>
          <a:prstGeom prst="rect">
            <a:avLst/>
          </a:prstGeom>
          <a:noFill/>
          <a:ln/>
        </p:spPr>
        <p:txBody>
          <a:bodyPr wrap="none" rtlCol="0" anchor="t"/>
          <a:lstStyle/>
          <a:p>
            <a:pPr marL="0" indent="0">
              <a:lnSpc>
                <a:spcPts val="2188"/>
              </a:lnSpc>
              <a:buNone/>
            </a:pPr>
            <a:r>
              <a:rPr lang="en-US" sz="1751" b="1" dirty="0">
                <a:solidFill>
                  <a:srgbClr val="272525"/>
                </a:solidFill>
                <a:latin typeface="p22-mackinac-pro" pitchFamily="34" charset="0"/>
                <a:ea typeface="p22-mackinac-pro" pitchFamily="34" charset="-122"/>
                <a:cs typeface="p22-mackinac-pro" pitchFamily="34" charset="-120"/>
              </a:rPr>
              <a:t>User-Friendly</a:t>
            </a:r>
            <a:endParaRPr lang="en-US" sz="1751" dirty="0"/>
          </a:p>
        </p:txBody>
      </p:sp>
      <p:sp>
        <p:nvSpPr>
          <p:cNvPr id="14" name="Text 10"/>
          <p:cNvSpPr/>
          <p:nvPr/>
        </p:nvSpPr>
        <p:spPr>
          <a:xfrm>
            <a:off x="6294239" y="5184696"/>
            <a:ext cx="7528322" cy="569119"/>
          </a:xfrm>
          <a:prstGeom prst="rect">
            <a:avLst/>
          </a:prstGeom>
          <a:noFill/>
          <a:ln/>
        </p:spPr>
        <p:txBody>
          <a:bodyPr wrap="square" rtlCol="0" anchor="t"/>
          <a:lstStyle/>
          <a:p>
            <a:pPr marL="0" indent="0">
              <a:lnSpc>
                <a:spcPts val="2241"/>
              </a:lnSpc>
              <a:buNone/>
            </a:pPr>
            <a:r>
              <a:rPr lang="en-US" sz="1401" dirty="0">
                <a:solidFill>
                  <a:srgbClr val="272525"/>
                </a:solidFill>
                <a:latin typeface="Eudoxus Sans" pitchFamily="34" charset="0"/>
                <a:ea typeface="Eudoxus Sans" pitchFamily="34" charset="-122"/>
                <a:cs typeface="Eudoxus Sans" pitchFamily="34" charset="-120"/>
              </a:rPr>
              <a:t>WordPress is known for its intuitive interface, making it accessible for both developers and non-technical users.</a:t>
            </a:r>
            <a:endParaRPr lang="en-US" sz="1401" dirty="0"/>
          </a:p>
        </p:txBody>
      </p:sp>
      <p:sp>
        <p:nvSpPr>
          <p:cNvPr id="15" name="Shape 11"/>
          <p:cNvSpPr/>
          <p:nvPr/>
        </p:nvSpPr>
        <p:spPr>
          <a:xfrm>
            <a:off x="6108859" y="6116955"/>
            <a:ext cx="7899083" cy="1324332"/>
          </a:xfrm>
          <a:prstGeom prst="roundRect">
            <a:avLst>
              <a:gd name="adj" fmla="val 5641"/>
            </a:avLst>
          </a:prstGeom>
          <a:solidFill>
            <a:srgbClr val="CCEEFF"/>
          </a:solidFill>
          <a:ln w="7620">
            <a:solidFill>
              <a:srgbClr val="B2D4E5"/>
            </a:solidFill>
            <a:prstDash val="solid"/>
          </a:ln>
        </p:spPr>
      </p:sp>
      <p:sp>
        <p:nvSpPr>
          <p:cNvPr id="16" name="Text 12"/>
          <p:cNvSpPr/>
          <p:nvPr/>
        </p:nvSpPr>
        <p:spPr>
          <a:xfrm>
            <a:off x="6294239" y="6302335"/>
            <a:ext cx="2223373" cy="277773"/>
          </a:xfrm>
          <a:prstGeom prst="rect">
            <a:avLst/>
          </a:prstGeom>
          <a:noFill/>
          <a:ln/>
        </p:spPr>
        <p:txBody>
          <a:bodyPr wrap="none" rtlCol="0" anchor="t"/>
          <a:lstStyle/>
          <a:p>
            <a:pPr marL="0" indent="0">
              <a:lnSpc>
                <a:spcPts val="2188"/>
              </a:lnSpc>
              <a:buNone/>
            </a:pPr>
            <a:r>
              <a:rPr lang="en-US" sz="1751" b="1" dirty="0">
                <a:solidFill>
                  <a:srgbClr val="272525"/>
                </a:solidFill>
                <a:latin typeface="p22-mackinac-pro" pitchFamily="34" charset="0"/>
                <a:ea typeface="p22-mackinac-pro" pitchFamily="34" charset="-122"/>
                <a:cs typeface="p22-mackinac-pro" pitchFamily="34" charset="-120"/>
              </a:rPr>
              <a:t>Community-Driven</a:t>
            </a:r>
            <a:endParaRPr lang="en-US" sz="1751" dirty="0"/>
          </a:p>
        </p:txBody>
      </p:sp>
      <p:sp>
        <p:nvSpPr>
          <p:cNvPr id="17" name="Text 13"/>
          <p:cNvSpPr/>
          <p:nvPr/>
        </p:nvSpPr>
        <p:spPr>
          <a:xfrm>
            <a:off x="6294239" y="6686788"/>
            <a:ext cx="7528322" cy="569119"/>
          </a:xfrm>
          <a:prstGeom prst="rect">
            <a:avLst/>
          </a:prstGeom>
          <a:noFill/>
          <a:ln/>
        </p:spPr>
        <p:txBody>
          <a:bodyPr wrap="square" rtlCol="0" anchor="t"/>
          <a:lstStyle/>
          <a:p>
            <a:pPr marL="0" indent="0">
              <a:lnSpc>
                <a:spcPts val="2241"/>
              </a:lnSpc>
              <a:buNone/>
            </a:pPr>
            <a:r>
              <a:rPr lang="en-US" sz="1401" dirty="0">
                <a:solidFill>
                  <a:srgbClr val="272525"/>
                </a:solidFill>
                <a:latin typeface="Eudoxus Sans" pitchFamily="34" charset="0"/>
                <a:ea typeface="Eudoxus Sans" pitchFamily="34" charset="-122"/>
                <a:cs typeface="Eudoxus Sans" pitchFamily="34" charset="-120"/>
              </a:rPr>
              <a:t>WordPress benefits from a large and active community of developers, designers, and users who contribute to its growth and improvement.</a:t>
            </a:r>
            <a:endParaRPr lang="en-US" sz="1401"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683657" y="1005721"/>
            <a:ext cx="7776686" cy="1220867"/>
          </a:xfrm>
          <a:prstGeom prst="rect">
            <a:avLst/>
          </a:prstGeom>
          <a:noFill/>
          <a:ln/>
        </p:spPr>
        <p:txBody>
          <a:bodyPr wrap="square" rtlCol="0" anchor="t"/>
          <a:lstStyle/>
          <a:p>
            <a:pPr marL="0" indent="0">
              <a:lnSpc>
                <a:spcPts val="4807"/>
              </a:lnSpc>
              <a:buNone/>
            </a:pPr>
            <a:r>
              <a:rPr lang="en-US" sz="3845" b="1" dirty="0">
                <a:solidFill>
                  <a:srgbClr val="000000"/>
                </a:solidFill>
                <a:latin typeface="p22-mackinac-pro" pitchFamily="34" charset="0"/>
                <a:ea typeface="p22-mackinac-pro" pitchFamily="34" charset="-122"/>
                <a:cs typeface="p22-mackinac-pro" pitchFamily="34" charset="-120"/>
              </a:rPr>
              <a:t>WordPress as a Content Management System</a:t>
            </a:r>
            <a:endParaRPr lang="en-US" sz="3845" dirty="0"/>
          </a:p>
        </p:txBody>
      </p:sp>
      <p:sp>
        <p:nvSpPr>
          <p:cNvPr id="6" name="Shape 2"/>
          <p:cNvSpPr/>
          <p:nvPr/>
        </p:nvSpPr>
        <p:spPr>
          <a:xfrm>
            <a:off x="964406" y="2519482"/>
            <a:ext cx="24408" cy="4704278"/>
          </a:xfrm>
          <a:prstGeom prst="roundRect">
            <a:avLst>
              <a:gd name="adj" fmla="val 336131"/>
            </a:avLst>
          </a:prstGeom>
          <a:solidFill>
            <a:srgbClr val="B2D4E5"/>
          </a:solidFill>
          <a:ln/>
        </p:spPr>
      </p:sp>
      <p:sp>
        <p:nvSpPr>
          <p:cNvPr id="7" name="Shape 3"/>
          <p:cNvSpPr/>
          <p:nvPr/>
        </p:nvSpPr>
        <p:spPr>
          <a:xfrm>
            <a:off x="1196280" y="2946618"/>
            <a:ext cx="683657" cy="24408"/>
          </a:xfrm>
          <a:prstGeom prst="roundRect">
            <a:avLst>
              <a:gd name="adj" fmla="val 336131"/>
            </a:avLst>
          </a:prstGeom>
          <a:solidFill>
            <a:srgbClr val="B2D4E5"/>
          </a:solidFill>
          <a:ln/>
        </p:spPr>
      </p:sp>
      <p:sp>
        <p:nvSpPr>
          <p:cNvPr id="8" name="Shape 4"/>
          <p:cNvSpPr/>
          <p:nvPr/>
        </p:nvSpPr>
        <p:spPr>
          <a:xfrm>
            <a:off x="756821" y="2739152"/>
            <a:ext cx="439460" cy="439460"/>
          </a:xfrm>
          <a:prstGeom prst="roundRect">
            <a:avLst>
              <a:gd name="adj" fmla="val 18669"/>
            </a:avLst>
          </a:prstGeom>
          <a:solidFill>
            <a:srgbClr val="CCEEFF"/>
          </a:solidFill>
          <a:ln w="7620">
            <a:solidFill>
              <a:srgbClr val="B2D4E5"/>
            </a:solidFill>
            <a:prstDash val="solid"/>
          </a:ln>
        </p:spPr>
      </p:sp>
      <p:sp>
        <p:nvSpPr>
          <p:cNvPr id="9" name="Text 5"/>
          <p:cNvSpPr/>
          <p:nvPr/>
        </p:nvSpPr>
        <p:spPr>
          <a:xfrm>
            <a:off x="917079" y="2812375"/>
            <a:ext cx="118943" cy="293013"/>
          </a:xfrm>
          <a:prstGeom prst="rect">
            <a:avLst/>
          </a:prstGeom>
          <a:noFill/>
          <a:ln/>
        </p:spPr>
        <p:txBody>
          <a:bodyPr wrap="none" rtlCol="0" anchor="t"/>
          <a:lstStyle/>
          <a:p>
            <a:pPr marL="0" indent="0" algn="ctr">
              <a:lnSpc>
                <a:spcPts val="2307"/>
              </a:lnSpc>
              <a:buNone/>
            </a:pPr>
            <a:r>
              <a:rPr lang="en-US" sz="2307" b="1" dirty="0">
                <a:solidFill>
                  <a:srgbClr val="272525"/>
                </a:solidFill>
                <a:latin typeface="p22-mackinac-pro" pitchFamily="34" charset="0"/>
                <a:ea typeface="p22-mackinac-pro" pitchFamily="34" charset="-122"/>
                <a:cs typeface="p22-mackinac-pro" pitchFamily="34" charset="-120"/>
              </a:rPr>
              <a:t>1</a:t>
            </a:r>
            <a:endParaRPr lang="en-US" sz="2307" dirty="0"/>
          </a:p>
        </p:txBody>
      </p:sp>
      <p:sp>
        <p:nvSpPr>
          <p:cNvPr id="10" name="Text 6"/>
          <p:cNvSpPr/>
          <p:nvPr/>
        </p:nvSpPr>
        <p:spPr>
          <a:xfrm>
            <a:off x="2050852" y="2714744"/>
            <a:ext cx="2441734" cy="305157"/>
          </a:xfrm>
          <a:prstGeom prst="rect">
            <a:avLst/>
          </a:prstGeom>
          <a:noFill/>
          <a:ln/>
        </p:spPr>
        <p:txBody>
          <a:bodyPr wrap="none" rtlCol="0" anchor="t"/>
          <a:lstStyle/>
          <a:p>
            <a:pPr marL="0" indent="0" algn="l">
              <a:lnSpc>
                <a:spcPts val="2403"/>
              </a:lnSpc>
              <a:buNone/>
            </a:pPr>
            <a:r>
              <a:rPr lang="en-US" sz="1923" b="1" dirty="0">
                <a:solidFill>
                  <a:srgbClr val="272525"/>
                </a:solidFill>
                <a:latin typeface="p22-mackinac-pro" pitchFamily="34" charset="0"/>
                <a:ea typeface="p22-mackinac-pro" pitchFamily="34" charset="-122"/>
                <a:cs typeface="p22-mackinac-pro" pitchFamily="34" charset="-120"/>
              </a:rPr>
              <a:t>Content Creation</a:t>
            </a:r>
            <a:endParaRPr lang="en-US" sz="1923" dirty="0"/>
          </a:p>
        </p:txBody>
      </p:sp>
      <p:sp>
        <p:nvSpPr>
          <p:cNvPr id="11" name="Text 7"/>
          <p:cNvSpPr/>
          <p:nvPr/>
        </p:nvSpPr>
        <p:spPr>
          <a:xfrm>
            <a:off x="2050852" y="3137059"/>
            <a:ext cx="6409492" cy="625078"/>
          </a:xfrm>
          <a:prstGeom prst="rect">
            <a:avLst/>
          </a:prstGeom>
          <a:noFill/>
          <a:ln/>
        </p:spPr>
        <p:txBody>
          <a:bodyPr wrap="square" rtlCol="0" anchor="t"/>
          <a:lstStyle/>
          <a:p>
            <a:pPr marL="0" indent="0" algn="l">
              <a:lnSpc>
                <a:spcPts val="2461"/>
              </a:lnSpc>
              <a:buNone/>
            </a:pPr>
            <a:r>
              <a:rPr lang="en-US" sz="1538" dirty="0">
                <a:solidFill>
                  <a:srgbClr val="272525"/>
                </a:solidFill>
                <a:latin typeface="Eudoxus Sans" pitchFamily="34" charset="0"/>
                <a:ea typeface="Eudoxus Sans" pitchFamily="34" charset="-122"/>
                <a:cs typeface="Eudoxus Sans" pitchFamily="34" charset="-120"/>
              </a:rPr>
              <a:t>WordPress allows users to easily create and manage different types of content, including blog posts, pages, and media.</a:t>
            </a:r>
            <a:endParaRPr lang="en-US" sz="1538" dirty="0"/>
          </a:p>
        </p:txBody>
      </p:sp>
      <p:sp>
        <p:nvSpPr>
          <p:cNvPr id="12" name="Shape 8"/>
          <p:cNvSpPr/>
          <p:nvPr/>
        </p:nvSpPr>
        <p:spPr>
          <a:xfrm>
            <a:off x="1196280" y="4579799"/>
            <a:ext cx="683657" cy="24408"/>
          </a:xfrm>
          <a:prstGeom prst="roundRect">
            <a:avLst>
              <a:gd name="adj" fmla="val 336131"/>
            </a:avLst>
          </a:prstGeom>
          <a:solidFill>
            <a:srgbClr val="B2D4E5"/>
          </a:solidFill>
          <a:ln/>
        </p:spPr>
      </p:sp>
      <p:sp>
        <p:nvSpPr>
          <p:cNvPr id="13" name="Shape 9"/>
          <p:cNvSpPr/>
          <p:nvPr/>
        </p:nvSpPr>
        <p:spPr>
          <a:xfrm>
            <a:off x="756821" y="4372332"/>
            <a:ext cx="439460" cy="439460"/>
          </a:xfrm>
          <a:prstGeom prst="roundRect">
            <a:avLst>
              <a:gd name="adj" fmla="val 18669"/>
            </a:avLst>
          </a:prstGeom>
          <a:solidFill>
            <a:srgbClr val="CCEEFF"/>
          </a:solidFill>
          <a:ln w="7620">
            <a:solidFill>
              <a:srgbClr val="B2D4E5"/>
            </a:solidFill>
            <a:prstDash val="solid"/>
          </a:ln>
        </p:spPr>
      </p:sp>
      <p:sp>
        <p:nvSpPr>
          <p:cNvPr id="14" name="Text 10"/>
          <p:cNvSpPr/>
          <p:nvPr/>
        </p:nvSpPr>
        <p:spPr>
          <a:xfrm>
            <a:off x="891242" y="4445556"/>
            <a:ext cx="170497" cy="293013"/>
          </a:xfrm>
          <a:prstGeom prst="rect">
            <a:avLst/>
          </a:prstGeom>
          <a:noFill/>
          <a:ln/>
        </p:spPr>
        <p:txBody>
          <a:bodyPr wrap="none" rtlCol="0" anchor="t"/>
          <a:lstStyle/>
          <a:p>
            <a:pPr marL="0" indent="0" algn="ctr">
              <a:lnSpc>
                <a:spcPts val="2307"/>
              </a:lnSpc>
              <a:buNone/>
            </a:pPr>
            <a:r>
              <a:rPr lang="en-US" sz="2307" b="1" dirty="0">
                <a:solidFill>
                  <a:srgbClr val="272525"/>
                </a:solidFill>
                <a:latin typeface="p22-mackinac-pro" pitchFamily="34" charset="0"/>
                <a:ea typeface="p22-mackinac-pro" pitchFamily="34" charset="-122"/>
                <a:cs typeface="p22-mackinac-pro" pitchFamily="34" charset="-120"/>
              </a:rPr>
              <a:t>2</a:t>
            </a:r>
            <a:endParaRPr lang="en-US" sz="2307" dirty="0"/>
          </a:p>
        </p:txBody>
      </p:sp>
      <p:sp>
        <p:nvSpPr>
          <p:cNvPr id="15" name="Text 11"/>
          <p:cNvSpPr/>
          <p:nvPr/>
        </p:nvSpPr>
        <p:spPr>
          <a:xfrm>
            <a:off x="2050852" y="4347924"/>
            <a:ext cx="2585323" cy="305157"/>
          </a:xfrm>
          <a:prstGeom prst="rect">
            <a:avLst/>
          </a:prstGeom>
          <a:noFill/>
          <a:ln/>
        </p:spPr>
        <p:txBody>
          <a:bodyPr wrap="none" rtlCol="0" anchor="t"/>
          <a:lstStyle/>
          <a:p>
            <a:pPr marL="0" indent="0" algn="l">
              <a:lnSpc>
                <a:spcPts val="2403"/>
              </a:lnSpc>
              <a:buNone/>
            </a:pPr>
            <a:r>
              <a:rPr lang="en-US" sz="1923" b="1" dirty="0">
                <a:solidFill>
                  <a:srgbClr val="272525"/>
                </a:solidFill>
                <a:latin typeface="p22-mackinac-pro" pitchFamily="34" charset="0"/>
                <a:ea typeface="p22-mackinac-pro" pitchFamily="34" charset="-122"/>
                <a:cs typeface="p22-mackinac-pro" pitchFamily="34" charset="-120"/>
              </a:rPr>
              <a:t>Website Management</a:t>
            </a:r>
            <a:endParaRPr lang="en-US" sz="1923" dirty="0"/>
          </a:p>
        </p:txBody>
      </p:sp>
      <p:sp>
        <p:nvSpPr>
          <p:cNvPr id="16" name="Text 12"/>
          <p:cNvSpPr/>
          <p:nvPr/>
        </p:nvSpPr>
        <p:spPr>
          <a:xfrm>
            <a:off x="2050852" y="4770239"/>
            <a:ext cx="6409492" cy="625078"/>
          </a:xfrm>
          <a:prstGeom prst="rect">
            <a:avLst/>
          </a:prstGeom>
          <a:noFill/>
          <a:ln/>
        </p:spPr>
        <p:txBody>
          <a:bodyPr wrap="square" rtlCol="0" anchor="t"/>
          <a:lstStyle/>
          <a:p>
            <a:pPr marL="0" indent="0" algn="l">
              <a:lnSpc>
                <a:spcPts val="2461"/>
              </a:lnSpc>
              <a:buNone/>
            </a:pPr>
            <a:r>
              <a:rPr lang="en-US" sz="1538" dirty="0">
                <a:solidFill>
                  <a:srgbClr val="272525"/>
                </a:solidFill>
                <a:latin typeface="Eudoxus Sans" pitchFamily="34" charset="0"/>
                <a:ea typeface="Eudoxus Sans" pitchFamily="34" charset="-122"/>
                <a:cs typeface="Eudoxus Sans" pitchFamily="34" charset="-120"/>
              </a:rPr>
              <a:t>WordPress provides a user-friendly interface for managing website settings, themes, plugins, and user roles.</a:t>
            </a:r>
            <a:endParaRPr lang="en-US" sz="1538" dirty="0"/>
          </a:p>
        </p:txBody>
      </p:sp>
      <p:sp>
        <p:nvSpPr>
          <p:cNvPr id="17" name="Shape 13"/>
          <p:cNvSpPr/>
          <p:nvPr/>
        </p:nvSpPr>
        <p:spPr>
          <a:xfrm>
            <a:off x="1196280" y="6212979"/>
            <a:ext cx="683657" cy="24408"/>
          </a:xfrm>
          <a:prstGeom prst="roundRect">
            <a:avLst>
              <a:gd name="adj" fmla="val 336131"/>
            </a:avLst>
          </a:prstGeom>
          <a:solidFill>
            <a:srgbClr val="B2D4E5"/>
          </a:solidFill>
          <a:ln/>
        </p:spPr>
      </p:sp>
      <p:sp>
        <p:nvSpPr>
          <p:cNvPr id="18" name="Shape 14"/>
          <p:cNvSpPr/>
          <p:nvPr/>
        </p:nvSpPr>
        <p:spPr>
          <a:xfrm>
            <a:off x="756821" y="6005513"/>
            <a:ext cx="439460" cy="439460"/>
          </a:xfrm>
          <a:prstGeom prst="roundRect">
            <a:avLst>
              <a:gd name="adj" fmla="val 18669"/>
            </a:avLst>
          </a:prstGeom>
          <a:solidFill>
            <a:srgbClr val="CCEEFF"/>
          </a:solidFill>
          <a:ln w="7620">
            <a:solidFill>
              <a:srgbClr val="B2D4E5"/>
            </a:solidFill>
            <a:prstDash val="solid"/>
          </a:ln>
        </p:spPr>
      </p:sp>
      <p:sp>
        <p:nvSpPr>
          <p:cNvPr id="19" name="Text 15"/>
          <p:cNvSpPr/>
          <p:nvPr/>
        </p:nvSpPr>
        <p:spPr>
          <a:xfrm>
            <a:off x="888742" y="6078736"/>
            <a:ext cx="175498" cy="293013"/>
          </a:xfrm>
          <a:prstGeom prst="rect">
            <a:avLst/>
          </a:prstGeom>
          <a:noFill/>
          <a:ln/>
        </p:spPr>
        <p:txBody>
          <a:bodyPr wrap="none" rtlCol="0" anchor="t"/>
          <a:lstStyle/>
          <a:p>
            <a:pPr marL="0" indent="0" algn="ctr">
              <a:lnSpc>
                <a:spcPts val="2307"/>
              </a:lnSpc>
              <a:buNone/>
            </a:pPr>
            <a:r>
              <a:rPr lang="en-US" sz="2307" b="1" dirty="0">
                <a:solidFill>
                  <a:srgbClr val="272525"/>
                </a:solidFill>
                <a:latin typeface="p22-mackinac-pro" pitchFamily="34" charset="0"/>
                <a:ea typeface="p22-mackinac-pro" pitchFamily="34" charset="-122"/>
                <a:cs typeface="p22-mackinac-pro" pitchFamily="34" charset="-120"/>
              </a:rPr>
              <a:t>3</a:t>
            </a:r>
            <a:endParaRPr lang="en-US" sz="2307" dirty="0"/>
          </a:p>
        </p:txBody>
      </p:sp>
      <p:sp>
        <p:nvSpPr>
          <p:cNvPr id="20" name="Text 16"/>
          <p:cNvSpPr/>
          <p:nvPr/>
        </p:nvSpPr>
        <p:spPr>
          <a:xfrm>
            <a:off x="2050852" y="5981105"/>
            <a:ext cx="2441734" cy="305157"/>
          </a:xfrm>
          <a:prstGeom prst="rect">
            <a:avLst/>
          </a:prstGeom>
          <a:noFill/>
          <a:ln/>
        </p:spPr>
        <p:txBody>
          <a:bodyPr wrap="none" rtlCol="0" anchor="t"/>
          <a:lstStyle/>
          <a:p>
            <a:pPr marL="0" indent="0" algn="l">
              <a:lnSpc>
                <a:spcPts val="2403"/>
              </a:lnSpc>
              <a:buNone/>
            </a:pPr>
            <a:r>
              <a:rPr lang="en-US" sz="1923" b="1" dirty="0">
                <a:solidFill>
                  <a:srgbClr val="272525"/>
                </a:solidFill>
                <a:latin typeface="p22-mackinac-pro" pitchFamily="34" charset="0"/>
                <a:ea typeface="p22-mackinac-pro" pitchFamily="34" charset="-122"/>
                <a:cs typeface="p22-mackinac-pro" pitchFamily="34" charset="-120"/>
              </a:rPr>
              <a:t>Scalability</a:t>
            </a:r>
            <a:endParaRPr lang="en-US" sz="1923" dirty="0"/>
          </a:p>
        </p:txBody>
      </p:sp>
      <p:sp>
        <p:nvSpPr>
          <p:cNvPr id="21" name="Text 17"/>
          <p:cNvSpPr/>
          <p:nvPr/>
        </p:nvSpPr>
        <p:spPr>
          <a:xfrm>
            <a:off x="2050852" y="6403419"/>
            <a:ext cx="6409492" cy="625078"/>
          </a:xfrm>
          <a:prstGeom prst="rect">
            <a:avLst/>
          </a:prstGeom>
          <a:noFill/>
          <a:ln/>
        </p:spPr>
        <p:txBody>
          <a:bodyPr wrap="square" rtlCol="0" anchor="t"/>
          <a:lstStyle/>
          <a:p>
            <a:pPr marL="0" indent="0" algn="l">
              <a:lnSpc>
                <a:spcPts val="2461"/>
              </a:lnSpc>
              <a:buNone/>
            </a:pPr>
            <a:r>
              <a:rPr lang="en-US" sz="1538" dirty="0">
                <a:solidFill>
                  <a:srgbClr val="272525"/>
                </a:solidFill>
                <a:latin typeface="Eudoxus Sans" pitchFamily="34" charset="0"/>
                <a:ea typeface="Eudoxus Sans" pitchFamily="34" charset="-122"/>
                <a:cs typeface="Eudoxus Sans" pitchFamily="34" charset="-120"/>
              </a:rPr>
              <a:t>WordPress can scale to accommodate websites of all sizes, from personal blogs to large-scale enterprise solutions.</a:t>
            </a:r>
            <a:endParaRPr lang="en-US" sz="1538"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sp>
        <p:nvSpPr>
          <p:cNvPr id="4" name="Text 1"/>
          <p:cNvSpPr/>
          <p:nvPr/>
        </p:nvSpPr>
        <p:spPr>
          <a:xfrm>
            <a:off x="864037" y="2005489"/>
            <a:ext cx="12864822" cy="771525"/>
          </a:xfrm>
          <a:prstGeom prst="rect">
            <a:avLst/>
          </a:prstGeom>
          <a:noFill/>
          <a:ln/>
        </p:spPr>
        <p:txBody>
          <a:bodyPr wrap="none" rtlCol="0" anchor="t"/>
          <a:lstStyle/>
          <a:p>
            <a:pPr marL="0" indent="0">
              <a:lnSpc>
                <a:spcPts val="6075"/>
              </a:lnSpc>
              <a:buNone/>
            </a:pPr>
            <a:r>
              <a:rPr lang="en-US" sz="4860" b="1" dirty="0">
                <a:solidFill>
                  <a:srgbClr val="000000"/>
                </a:solidFill>
                <a:latin typeface="p22-mackinac-pro" pitchFamily="34" charset="0"/>
                <a:ea typeface="p22-mackinac-pro" pitchFamily="34" charset="-122"/>
                <a:cs typeface="p22-mackinac-pro" pitchFamily="34" charset="-120"/>
              </a:rPr>
              <a:t>Differences between HTML and WordPress</a:t>
            </a:r>
            <a:endParaRPr lang="en-US" sz="4860" dirty="0"/>
          </a:p>
        </p:txBody>
      </p:sp>
      <p:sp>
        <p:nvSpPr>
          <p:cNvPr id="5" name="Text 2"/>
          <p:cNvSpPr/>
          <p:nvPr/>
        </p:nvSpPr>
        <p:spPr>
          <a:xfrm>
            <a:off x="864037" y="3394115"/>
            <a:ext cx="3086100" cy="385763"/>
          </a:xfrm>
          <a:prstGeom prst="rect">
            <a:avLst/>
          </a:prstGeom>
          <a:noFill/>
          <a:ln/>
        </p:spPr>
        <p:txBody>
          <a:bodyPr wrap="none" rtlCol="0" anchor="t"/>
          <a:lstStyle/>
          <a:p>
            <a:pPr marL="0" indent="0">
              <a:lnSpc>
                <a:spcPts val="3038"/>
              </a:lnSpc>
              <a:buNone/>
            </a:pPr>
            <a:r>
              <a:rPr lang="en-US" sz="2430" b="1" dirty="0">
                <a:solidFill>
                  <a:srgbClr val="000000"/>
                </a:solidFill>
                <a:latin typeface="p22-mackinac-pro" pitchFamily="34" charset="0"/>
                <a:ea typeface="p22-mackinac-pro" pitchFamily="34" charset="-122"/>
                <a:cs typeface="p22-mackinac-pro" pitchFamily="34" charset="-120"/>
              </a:rPr>
              <a:t>Static vs Dynamic</a:t>
            </a:r>
            <a:endParaRPr lang="en-US" sz="2430" dirty="0"/>
          </a:p>
        </p:txBody>
      </p:sp>
      <p:sp>
        <p:nvSpPr>
          <p:cNvPr id="6" name="Text 3"/>
          <p:cNvSpPr/>
          <p:nvPr/>
        </p:nvSpPr>
        <p:spPr>
          <a:xfrm>
            <a:off x="864037" y="4026694"/>
            <a:ext cx="3898821" cy="1975247"/>
          </a:xfrm>
          <a:prstGeom prst="rect">
            <a:avLst/>
          </a:prstGeom>
          <a:noFill/>
          <a:ln/>
        </p:spPr>
        <p:txBody>
          <a:bodyPr wrap="square" rtlCol="0" anchor="t"/>
          <a:lstStyle/>
          <a:p>
            <a:pPr marL="0" indent="0">
              <a:lnSpc>
                <a:spcPts val="3110"/>
              </a:lnSpc>
              <a:buNone/>
            </a:pPr>
            <a:r>
              <a:rPr lang="en-US" sz="1944" dirty="0">
                <a:solidFill>
                  <a:srgbClr val="272525"/>
                </a:solidFill>
                <a:latin typeface="Eudoxus Sans" pitchFamily="34" charset="0"/>
                <a:ea typeface="Eudoxus Sans" pitchFamily="34" charset="-122"/>
                <a:cs typeface="Eudoxus Sans" pitchFamily="34" charset="-120"/>
              </a:rPr>
              <a:t>HTML creates static, content-driven websites, while WordPress is a dynamic CMS that allows for user interactions and content management.</a:t>
            </a:r>
            <a:endParaRPr lang="en-US" sz="1944" dirty="0"/>
          </a:p>
        </p:txBody>
      </p:sp>
      <p:sp>
        <p:nvSpPr>
          <p:cNvPr id="7" name="Text 4"/>
          <p:cNvSpPr/>
          <p:nvPr/>
        </p:nvSpPr>
        <p:spPr>
          <a:xfrm>
            <a:off x="5372695" y="3394115"/>
            <a:ext cx="3086100" cy="385763"/>
          </a:xfrm>
          <a:prstGeom prst="rect">
            <a:avLst/>
          </a:prstGeom>
          <a:noFill/>
          <a:ln/>
        </p:spPr>
        <p:txBody>
          <a:bodyPr wrap="none" rtlCol="0" anchor="t"/>
          <a:lstStyle/>
          <a:p>
            <a:pPr marL="0" indent="0">
              <a:lnSpc>
                <a:spcPts val="3038"/>
              </a:lnSpc>
              <a:buNone/>
            </a:pPr>
            <a:r>
              <a:rPr lang="en-US" sz="2430" b="1" dirty="0">
                <a:solidFill>
                  <a:srgbClr val="000000"/>
                </a:solidFill>
                <a:latin typeface="p22-mackinac-pro" pitchFamily="34" charset="0"/>
                <a:ea typeface="p22-mackinac-pro" pitchFamily="34" charset="-122"/>
                <a:cs typeface="p22-mackinac-pro" pitchFamily="34" charset="-120"/>
              </a:rPr>
              <a:t>Coding vs GUI</a:t>
            </a:r>
            <a:endParaRPr lang="en-US" sz="2430" dirty="0"/>
          </a:p>
        </p:txBody>
      </p:sp>
      <p:sp>
        <p:nvSpPr>
          <p:cNvPr id="8" name="Text 5"/>
          <p:cNvSpPr/>
          <p:nvPr/>
        </p:nvSpPr>
        <p:spPr>
          <a:xfrm>
            <a:off x="5372695" y="4026694"/>
            <a:ext cx="3898821" cy="1975247"/>
          </a:xfrm>
          <a:prstGeom prst="rect">
            <a:avLst/>
          </a:prstGeom>
          <a:noFill/>
          <a:ln/>
        </p:spPr>
        <p:txBody>
          <a:bodyPr wrap="square" rtlCol="0" anchor="t"/>
          <a:lstStyle/>
          <a:p>
            <a:pPr marL="0" indent="0">
              <a:lnSpc>
                <a:spcPts val="3110"/>
              </a:lnSpc>
              <a:buNone/>
            </a:pPr>
            <a:r>
              <a:rPr lang="en-US" sz="1944" dirty="0">
                <a:solidFill>
                  <a:srgbClr val="272525"/>
                </a:solidFill>
                <a:latin typeface="Eudoxus Sans" pitchFamily="34" charset="0"/>
                <a:ea typeface="Eudoxus Sans" pitchFamily="34" charset="-122"/>
                <a:cs typeface="Eudoxus Sans" pitchFamily="34" charset="-120"/>
              </a:rPr>
              <a:t>HTML requires manual coding, while WordPress offers a user-friendly graphical interface for website creation and management.</a:t>
            </a:r>
            <a:endParaRPr lang="en-US" sz="1944" dirty="0"/>
          </a:p>
        </p:txBody>
      </p:sp>
      <p:sp>
        <p:nvSpPr>
          <p:cNvPr id="9" name="Text 6"/>
          <p:cNvSpPr/>
          <p:nvPr/>
        </p:nvSpPr>
        <p:spPr>
          <a:xfrm>
            <a:off x="9881354" y="3394115"/>
            <a:ext cx="3086100" cy="385763"/>
          </a:xfrm>
          <a:prstGeom prst="rect">
            <a:avLst/>
          </a:prstGeom>
          <a:noFill/>
          <a:ln/>
        </p:spPr>
        <p:txBody>
          <a:bodyPr wrap="none" rtlCol="0" anchor="t"/>
          <a:lstStyle/>
          <a:p>
            <a:pPr marL="0" indent="0">
              <a:lnSpc>
                <a:spcPts val="3038"/>
              </a:lnSpc>
              <a:buNone/>
            </a:pPr>
            <a:r>
              <a:rPr lang="en-US" sz="2430" b="1" dirty="0">
                <a:solidFill>
                  <a:srgbClr val="000000"/>
                </a:solidFill>
                <a:latin typeface="p22-mackinac-pro" pitchFamily="34" charset="0"/>
                <a:ea typeface="p22-mackinac-pro" pitchFamily="34" charset="-122"/>
                <a:cs typeface="p22-mackinac-pro" pitchFamily="34" charset="-120"/>
              </a:rPr>
              <a:t>Customization</a:t>
            </a:r>
            <a:endParaRPr lang="en-US" sz="2430" dirty="0"/>
          </a:p>
        </p:txBody>
      </p:sp>
      <p:sp>
        <p:nvSpPr>
          <p:cNvPr id="10" name="Text 7"/>
          <p:cNvSpPr/>
          <p:nvPr/>
        </p:nvSpPr>
        <p:spPr>
          <a:xfrm>
            <a:off x="9881354" y="4026694"/>
            <a:ext cx="3898821" cy="1580198"/>
          </a:xfrm>
          <a:prstGeom prst="rect">
            <a:avLst/>
          </a:prstGeom>
          <a:noFill/>
          <a:ln/>
        </p:spPr>
        <p:txBody>
          <a:bodyPr wrap="square" rtlCol="0" anchor="t"/>
          <a:lstStyle/>
          <a:p>
            <a:pPr marL="0" indent="0">
              <a:lnSpc>
                <a:spcPts val="3110"/>
              </a:lnSpc>
              <a:buNone/>
            </a:pPr>
            <a:r>
              <a:rPr lang="en-US" sz="1944" dirty="0">
                <a:solidFill>
                  <a:srgbClr val="272525"/>
                </a:solidFill>
                <a:latin typeface="Eudoxus Sans" pitchFamily="34" charset="0"/>
                <a:ea typeface="Eudoxus Sans" pitchFamily="34" charset="-122"/>
                <a:cs typeface="Eudoxus Sans" pitchFamily="34" charset="-120"/>
              </a:rPr>
              <a:t>HTML provides more flexibility for custom designs, while WordPress offers a wide range of pre-built themes and plugins.</a:t>
            </a:r>
            <a:endParaRPr lang="en-US" sz="1944"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icPr>
            <a:picLocks noChangeAspect="1"/>
          </p:cNvPicPr>
          <p:nvPr/>
        </p:nvPicPr>
        <p:blipFill>
          <a:blip r:embed="rId4"/>
          <a:stretch>
            <a:fillRect/>
          </a:stretch>
        </p:blipFill>
        <p:spPr>
          <a:xfrm>
            <a:off x="0" y="0"/>
            <a:ext cx="14630400" cy="2585680"/>
          </a:xfrm>
          <a:prstGeom prst="rect">
            <a:avLst/>
          </a:prstGeom>
        </p:spPr>
      </p:pic>
      <p:sp>
        <p:nvSpPr>
          <p:cNvPr id="5" name="Text 1"/>
          <p:cNvSpPr/>
          <p:nvPr/>
        </p:nvSpPr>
        <p:spPr>
          <a:xfrm>
            <a:off x="1665446" y="3318748"/>
            <a:ext cx="5251609" cy="646271"/>
          </a:xfrm>
          <a:prstGeom prst="rect">
            <a:avLst/>
          </a:prstGeom>
          <a:noFill/>
          <a:ln/>
        </p:spPr>
        <p:txBody>
          <a:bodyPr wrap="none" rtlCol="0" anchor="t"/>
          <a:lstStyle/>
          <a:p>
            <a:pPr marL="0" indent="0">
              <a:lnSpc>
                <a:spcPts val="5090"/>
              </a:lnSpc>
              <a:buNone/>
            </a:pPr>
            <a:r>
              <a:rPr lang="en-US" sz="4072" b="1" dirty="0">
                <a:solidFill>
                  <a:srgbClr val="000000"/>
                </a:solidFill>
                <a:latin typeface="p22-mackinac-pro" pitchFamily="34" charset="0"/>
                <a:ea typeface="p22-mackinac-pro" pitchFamily="34" charset="-122"/>
                <a:cs typeface="p22-mackinac-pro" pitchFamily="34" charset="-120"/>
              </a:rPr>
              <a:t>Advantages of HTML</a:t>
            </a:r>
            <a:endParaRPr lang="en-US" sz="4072" dirty="0"/>
          </a:p>
        </p:txBody>
      </p:sp>
      <p:sp>
        <p:nvSpPr>
          <p:cNvPr id="6" name="Shape 2"/>
          <p:cNvSpPr/>
          <p:nvPr/>
        </p:nvSpPr>
        <p:spPr>
          <a:xfrm>
            <a:off x="1665446" y="4507944"/>
            <a:ext cx="465415" cy="465415"/>
          </a:xfrm>
          <a:prstGeom prst="roundRect">
            <a:avLst>
              <a:gd name="adj" fmla="val 18667"/>
            </a:avLst>
          </a:prstGeom>
          <a:solidFill>
            <a:srgbClr val="CCEEFF"/>
          </a:solidFill>
          <a:ln w="7620">
            <a:solidFill>
              <a:srgbClr val="B2D4E5"/>
            </a:solidFill>
            <a:prstDash val="solid"/>
          </a:ln>
        </p:spPr>
      </p:sp>
      <p:sp>
        <p:nvSpPr>
          <p:cNvPr id="7" name="Text 3"/>
          <p:cNvSpPr/>
          <p:nvPr/>
        </p:nvSpPr>
        <p:spPr>
          <a:xfrm>
            <a:off x="1835110" y="4585454"/>
            <a:ext cx="125968" cy="310277"/>
          </a:xfrm>
          <a:prstGeom prst="rect">
            <a:avLst/>
          </a:prstGeom>
          <a:noFill/>
          <a:ln/>
        </p:spPr>
        <p:txBody>
          <a:bodyPr wrap="none" rtlCol="0" anchor="t"/>
          <a:lstStyle/>
          <a:p>
            <a:pPr marL="0" indent="0" algn="ctr">
              <a:lnSpc>
                <a:spcPts val="2443"/>
              </a:lnSpc>
              <a:buNone/>
            </a:pPr>
            <a:r>
              <a:rPr lang="en-US" sz="2443" b="1" dirty="0">
                <a:solidFill>
                  <a:srgbClr val="272525"/>
                </a:solidFill>
                <a:latin typeface="p22-mackinac-pro" pitchFamily="34" charset="0"/>
                <a:ea typeface="p22-mackinac-pro" pitchFamily="34" charset="-122"/>
                <a:cs typeface="p22-mackinac-pro" pitchFamily="34" charset="-120"/>
              </a:rPr>
              <a:t>1</a:t>
            </a:r>
            <a:endParaRPr lang="en-US" sz="2443" dirty="0"/>
          </a:p>
        </p:txBody>
      </p:sp>
      <p:sp>
        <p:nvSpPr>
          <p:cNvPr id="8" name="Text 4"/>
          <p:cNvSpPr/>
          <p:nvPr/>
        </p:nvSpPr>
        <p:spPr>
          <a:xfrm>
            <a:off x="2337673" y="4507944"/>
            <a:ext cx="2585680" cy="323255"/>
          </a:xfrm>
          <a:prstGeom prst="rect">
            <a:avLst/>
          </a:prstGeom>
          <a:noFill/>
          <a:ln/>
        </p:spPr>
        <p:txBody>
          <a:bodyPr wrap="none" rtlCol="0" anchor="t"/>
          <a:lstStyle/>
          <a:p>
            <a:pPr marL="0" indent="0">
              <a:lnSpc>
                <a:spcPts val="2545"/>
              </a:lnSpc>
              <a:buNone/>
            </a:pPr>
            <a:r>
              <a:rPr lang="en-US" sz="2036" b="1" dirty="0">
                <a:solidFill>
                  <a:srgbClr val="272525"/>
                </a:solidFill>
                <a:latin typeface="p22-mackinac-pro" pitchFamily="34" charset="0"/>
                <a:ea typeface="p22-mackinac-pro" pitchFamily="34" charset="-122"/>
                <a:cs typeface="p22-mackinac-pro" pitchFamily="34" charset="-120"/>
              </a:rPr>
              <a:t>Simplicity</a:t>
            </a:r>
            <a:endParaRPr lang="en-US" sz="2036" dirty="0"/>
          </a:p>
        </p:txBody>
      </p:sp>
      <p:sp>
        <p:nvSpPr>
          <p:cNvPr id="9" name="Text 5"/>
          <p:cNvSpPr/>
          <p:nvPr/>
        </p:nvSpPr>
        <p:spPr>
          <a:xfrm>
            <a:off x="2337673" y="4955262"/>
            <a:ext cx="4874181" cy="661749"/>
          </a:xfrm>
          <a:prstGeom prst="rect">
            <a:avLst/>
          </a:prstGeom>
          <a:noFill/>
          <a:ln/>
        </p:spPr>
        <p:txBody>
          <a:bodyPr wrap="square" rtlCol="0" anchor="t"/>
          <a:lstStyle/>
          <a:p>
            <a:pPr marL="0" indent="0">
              <a:lnSpc>
                <a:spcPts val="2606"/>
              </a:lnSpc>
              <a:buNone/>
            </a:pPr>
            <a:r>
              <a:rPr lang="en-US" sz="1629" dirty="0">
                <a:solidFill>
                  <a:srgbClr val="272525"/>
                </a:solidFill>
                <a:latin typeface="Eudoxus Sans" pitchFamily="34" charset="0"/>
                <a:ea typeface="Eudoxus Sans" pitchFamily="34" charset="-122"/>
                <a:cs typeface="Eudoxus Sans" pitchFamily="34" charset="-120"/>
              </a:rPr>
              <a:t>HTML is a straightforward and easy-to-learn language, making it accessible for beginners.</a:t>
            </a:r>
            <a:endParaRPr lang="en-US" sz="1629" dirty="0"/>
          </a:p>
        </p:txBody>
      </p:sp>
      <p:sp>
        <p:nvSpPr>
          <p:cNvPr id="10" name="Shape 6"/>
          <p:cNvSpPr/>
          <p:nvPr/>
        </p:nvSpPr>
        <p:spPr>
          <a:xfrm>
            <a:off x="7418665" y="4507944"/>
            <a:ext cx="465415" cy="465415"/>
          </a:xfrm>
          <a:prstGeom prst="roundRect">
            <a:avLst>
              <a:gd name="adj" fmla="val 18667"/>
            </a:avLst>
          </a:prstGeom>
          <a:solidFill>
            <a:srgbClr val="CCEEFF"/>
          </a:solidFill>
          <a:ln w="7620">
            <a:solidFill>
              <a:srgbClr val="B2D4E5"/>
            </a:solidFill>
            <a:prstDash val="solid"/>
          </a:ln>
        </p:spPr>
      </p:sp>
      <p:sp>
        <p:nvSpPr>
          <p:cNvPr id="11" name="Text 7"/>
          <p:cNvSpPr/>
          <p:nvPr/>
        </p:nvSpPr>
        <p:spPr>
          <a:xfrm>
            <a:off x="7561064" y="4585454"/>
            <a:ext cx="180618" cy="310277"/>
          </a:xfrm>
          <a:prstGeom prst="rect">
            <a:avLst/>
          </a:prstGeom>
          <a:noFill/>
          <a:ln/>
        </p:spPr>
        <p:txBody>
          <a:bodyPr wrap="none" rtlCol="0" anchor="t"/>
          <a:lstStyle/>
          <a:p>
            <a:pPr marL="0" indent="0" algn="ctr">
              <a:lnSpc>
                <a:spcPts val="2443"/>
              </a:lnSpc>
              <a:buNone/>
            </a:pPr>
            <a:r>
              <a:rPr lang="en-US" sz="2443" b="1" dirty="0">
                <a:solidFill>
                  <a:srgbClr val="272525"/>
                </a:solidFill>
                <a:latin typeface="p22-mackinac-pro" pitchFamily="34" charset="0"/>
                <a:ea typeface="p22-mackinac-pro" pitchFamily="34" charset="-122"/>
                <a:cs typeface="p22-mackinac-pro" pitchFamily="34" charset="-120"/>
              </a:rPr>
              <a:t>2</a:t>
            </a:r>
            <a:endParaRPr lang="en-US" sz="2443" dirty="0"/>
          </a:p>
        </p:txBody>
      </p:sp>
      <p:sp>
        <p:nvSpPr>
          <p:cNvPr id="12" name="Text 8"/>
          <p:cNvSpPr/>
          <p:nvPr/>
        </p:nvSpPr>
        <p:spPr>
          <a:xfrm>
            <a:off x="8090892" y="4507944"/>
            <a:ext cx="2585680" cy="323255"/>
          </a:xfrm>
          <a:prstGeom prst="rect">
            <a:avLst/>
          </a:prstGeom>
          <a:noFill/>
          <a:ln/>
        </p:spPr>
        <p:txBody>
          <a:bodyPr wrap="none" rtlCol="0" anchor="t"/>
          <a:lstStyle/>
          <a:p>
            <a:pPr marL="0" indent="0">
              <a:lnSpc>
                <a:spcPts val="2545"/>
              </a:lnSpc>
              <a:buNone/>
            </a:pPr>
            <a:r>
              <a:rPr lang="en-US" sz="2036" b="1" dirty="0">
                <a:solidFill>
                  <a:srgbClr val="272525"/>
                </a:solidFill>
                <a:latin typeface="p22-mackinac-pro" pitchFamily="34" charset="0"/>
                <a:ea typeface="p22-mackinac-pro" pitchFamily="34" charset="-122"/>
                <a:cs typeface="p22-mackinac-pro" pitchFamily="34" charset="-120"/>
              </a:rPr>
              <a:t>Control</a:t>
            </a:r>
            <a:endParaRPr lang="en-US" sz="2036" dirty="0"/>
          </a:p>
        </p:txBody>
      </p:sp>
      <p:sp>
        <p:nvSpPr>
          <p:cNvPr id="13" name="Text 9"/>
          <p:cNvSpPr/>
          <p:nvPr/>
        </p:nvSpPr>
        <p:spPr>
          <a:xfrm>
            <a:off x="8090892" y="4955262"/>
            <a:ext cx="4874181" cy="661749"/>
          </a:xfrm>
          <a:prstGeom prst="rect">
            <a:avLst/>
          </a:prstGeom>
          <a:noFill/>
          <a:ln/>
        </p:spPr>
        <p:txBody>
          <a:bodyPr wrap="square" rtlCol="0" anchor="t"/>
          <a:lstStyle/>
          <a:p>
            <a:pPr marL="0" indent="0">
              <a:lnSpc>
                <a:spcPts val="2606"/>
              </a:lnSpc>
              <a:buNone/>
            </a:pPr>
            <a:r>
              <a:rPr lang="en-US" sz="1629" dirty="0">
                <a:solidFill>
                  <a:srgbClr val="272525"/>
                </a:solidFill>
                <a:latin typeface="Eudoxus Sans" pitchFamily="34" charset="0"/>
                <a:ea typeface="Eudoxus Sans" pitchFamily="34" charset="-122"/>
                <a:cs typeface="Eudoxus Sans" pitchFamily="34" charset="-120"/>
              </a:rPr>
              <a:t>HTML allows developers to have complete control over the structure and design of a website.</a:t>
            </a:r>
            <a:endParaRPr lang="en-US" sz="1629" dirty="0"/>
          </a:p>
        </p:txBody>
      </p:sp>
      <p:sp>
        <p:nvSpPr>
          <p:cNvPr id="14" name="Shape 10"/>
          <p:cNvSpPr/>
          <p:nvPr/>
        </p:nvSpPr>
        <p:spPr>
          <a:xfrm>
            <a:off x="1665446" y="6056471"/>
            <a:ext cx="465415" cy="465415"/>
          </a:xfrm>
          <a:prstGeom prst="roundRect">
            <a:avLst>
              <a:gd name="adj" fmla="val 18667"/>
            </a:avLst>
          </a:prstGeom>
          <a:solidFill>
            <a:srgbClr val="CCEEFF"/>
          </a:solidFill>
          <a:ln w="7620">
            <a:solidFill>
              <a:srgbClr val="B2D4E5"/>
            </a:solidFill>
            <a:prstDash val="solid"/>
          </a:ln>
        </p:spPr>
      </p:sp>
      <p:sp>
        <p:nvSpPr>
          <p:cNvPr id="15" name="Text 11"/>
          <p:cNvSpPr/>
          <p:nvPr/>
        </p:nvSpPr>
        <p:spPr>
          <a:xfrm>
            <a:off x="1805226" y="6133981"/>
            <a:ext cx="185857" cy="310277"/>
          </a:xfrm>
          <a:prstGeom prst="rect">
            <a:avLst/>
          </a:prstGeom>
          <a:noFill/>
          <a:ln/>
        </p:spPr>
        <p:txBody>
          <a:bodyPr wrap="none" rtlCol="0" anchor="t"/>
          <a:lstStyle/>
          <a:p>
            <a:pPr marL="0" indent="0" algn="ctr">
              <a:lnSpc>
                <a:spcPts val="2443"/>
              </a:lnSpc>
              <a:buNone/>
            </a:pPr>
            <a:r>
              <a:rPr lang="en-US" sz="2443" b="1" dirty="0">
                <a:solidFill>
                  <a:srgbClr val="272525"/>
                </a:solidFill>
                <a:latin typeface="p22-mackinac-pro" pitchFamily="34" charset="0"/>
                <a:ea typeface="p22-mackinac-pro" pitchFamily="34" charset="-122"/>
                <a:cs typeface="p22-mackinac-pro" pitchFamily="34" charset="-120"/>
              </a:rPr>
              <a:t>3</a:t>
            </a:r>
            <a:endParaRPr lang="en-US" sz="2443" dirty="0"/>
          </a:p>
        </p:txBody>
      </p:sp>
      <p:sp>
        <p:nvSpPr>
          <p:cNvPr id="16" name="Text 12"/>
          <p:cNvSpPr/>
          <p:nvPr/>
        </p:nvSpPr>
        <p:spPr>
          <a:xfrm>
            <a:off x="2337673" y="6056471"/>
            <a:ext cx="2585680" cy="323255"/>
          </a:xfrm>
          <a:prstGeom prst="rect">
            <a:avLst/>
          </a:prstGeom>
          <a:noFill/>
          <a:ln/>
        </p:spPr>
        <p:txBody>
          <a:bodyPr wrap="none" rtlCol="0" anchor="t"/>
          <a:lstStyle/>
          <a:p>
            <a:pPr marL="0" indent="0">
              <a:lnSpc>
                <a:spcPts val="2545"/>
              </a:lnSpc>
              <a:buNone/>
            </a:pPr>
            <a:r>
              <a:rPr lang="en-US" sz="2036" b="1" dirty="0">
                <a:solidFill>
                  <a:srgbClr val="272525"/>
                </a:solidFill>
                <a:latin typeface="p22-mackinac-pro" pitchFamily="34" charset="0"/>
                <a:ea typeface="p22-mackinac-pro" pitchFamily="34" charset="-122"/>
                <a:cs typeface="p22-mackinac-pro" pitchFamily="34" charset="-120"/>
              </a:rPr>
              <a:t>Performance</a:t>
            </a:r>
            <a:endParaRPr lang="en-US" sz="2036" dirty="0"/>
          </a:p>
        </p:txBody>
      </p:sp>
      <p:sp>
        <p:nvSpPr>
          <p:cNvPr id="17" name="Text 13"/>
          <p:cNvSpPr/>
          <p:nvPr/>
        </p:nvSpPr>
        <p:spPr>
          <a:xfrm>
            <a:off x="2337673" y="6503789"/>
            <a:ext cx="4874181" cy="661749"/>
          </a:xfrm>
          <a:prstGeom prst="rect">
            <a:avLst/>
          </a:prstGeom>
          <a:noFill/>
          <a:ln/>
        </p:spPr>
        <p:txBody>
          <a:bodyPr wrap="square" rtlCol="0" anchor="t"/>
          <a:lstStyle/>
          <a:p>
            <a:pPr marL="0" indent="0">
              <a:lnSpc>
                <a:spcPts val="2606"/>
              </a:lnSpc>
              <a:buNone/>
            </a:pPr>
            <a:r>
              <a:rPr lang="en-US" sz="1629" dirty="0">
                <a:solidFill>
                  <a:srgbClr val="272525"/>
                </a:solidFill>
                <a:latin typeface="Eudoxus Sans" pitchFamily="34" charset="0"/>
                <a:ea typeface="Eudoxus Sans" pitchFamily="34" charset="-122"/>
                <a:cs typeface="Eudoxus Sans" pitchFamily="34" charset="-120"/>
              </a:rPr>
              <a:t>HTML-based websites can often load faster and perform better than CMS-driven sites.</a:t>
            </a:r>
            <a:endParaRPr lang="en-US" sz="1629" dirty="0"/>
          </a:p>
        </p:txBody>
      </p:sp>
      <p:sp>
        <p:nvSpPr>
          <p:cNvPr id="18" name="Shape 14"/>
          <p:cNvSpPr/>
          <p:nvPr/>
        </p:nvSpPr>
        <p:spPr>
          <a:xfrm>
            <a:off x="7418665" y="6056471"/>
            <a:ext cx="465415" cy="465415"/>
          </a:xfrm>
          <a:prstGeom prst="roundRect">
            <a:avLst>
              <a:gd name="adj" fmla="val 18667"/>
            </a:avLst>
          </a:prstGeom>
          <a:solidFill>
            <a:srgbClr val="CCEEFF"/>
          </a:solidFill>
          <a:ln w="7620">
            <a:solidFill>
              <a:srgbClr val="B2D4E5"/>
            </a:solidFill>
            <a:prstDash val="solid"/>
          </a:ln>
        </p:spPr>
      </p:sp>
      <p:sp>
        <p:nvSpPr>
          <p:cNvPr id="19" name="Text 15"/>
          <p:cNvSpPr/>
          <p:nvPr/>
        </p:nvSpPr>
        <p:spPr>
          <a:xfrm>
            <a:off x="7553563" y="6133981"/>
            <a:ext cx="195501" cy="310277"/>
          </a:xfrm>
          <a:prstGeom prst="rect">
            <a:avLst/>
          </a:prstGeom>
          <a:noFill/>
          <a:ln/>
        </p:spPr>
        <p:txBody>
          <a:bodyPr wrap="none" rtlCol="0" anchor="t"/>
          <a:lstStyle/>
          <a:p>
            <a:pPr marL="0" indent="0" algn="ctr">
              <a:lnSpc>
                <a:spcPts val="2443"/>
              </a:lnSpc>
              <a:buNone/>
            </a:pPr>
            <a:r>
              <a:rPr lang="en-US" sz="2443" b="1" dirty="0">
                <a:solidFill>
                  <a:srgbClr val="272525"/>
                </a:solidFill>
                <a:latin typeface="p22-mackinac-pro" pitchFamily="34" charset="0"/>
                <a:ea typeface="p22-mackinac-pro" pitchFamily="34" charset="-122"/>
                <a:cs typeface="p22-mackinac-pro" pitchFamily="34" charset="-120"/>
              </a:rPr>
              <a:t>4</a:t>
            </a:r>
            <a:endParaRPr lang="en-US" sz="2443" dirty="0"/>
          </a:p>
        </p:txBody>
      </p:sp>
      <p:sp>
        <p:nvSpPr>
          <p:cNvPr id="20" name="Text 16"/>
          <p:cNvSpPr/>
          <p:nvPr/>
        </p:nvSpPr>
        <p:spPr>
          <a:xfrm>
            <a:off x="8090892" y="6056471"/>
            <a:ext cx="2585680" cy="323255"/>
          </a:xfrm>
          <a:prstGeom prst="rect">
            <a:avLst/>
          </a:prstGeom>
          <a:noFill/>
          <a:ln/>
        </p:spPr>
        <p:txBody>
          <a:bodyPr wrap="none" rtlCol="0" anchor="t"/>
          <a:lstStyle/>
          <a:p>
            <a:pPr marL="0" indent="0">
              <a:lnSpc>
                <a:spcPts val="2545"/>
              </a:lnSpc>
              <a:buNone/>
            </a:pPr>
            <a:r>
              <a:rPr lang="en-US" sz="2036" b="1" dirty="0">
                <a:solidFill>
                  <a:srgbClr val="272525"/>
                </a:solidFill>
                <a:latin typeface="p22-mackinac-pro" pitchFamily="34" charset="0"/>
                <a:ea typeface="p22-mackinac-pro" pitchFamily="34" charset="-122"/>
                <a:cs typeface="p22-mackinac-pro" pitchFamily="34" charset="-120"/>
              </a:rPr>
              <a:t>Security</a:t>
            </a:r>
            <a:endParaRPr lang="en-US" sz="2036" dirty="0"/>
          </a:p>
        </p:txBody>
      </p:sp>
      <p:sp>
        <p:nvSpPr>
          <p:cNvPr id="21" name="Text 17"/>
          <p:cNvSpPr/>
          <p:nvPr/>
        </p:nvSpPr>
        <p:spPr>
          <a:xfrm>
            <a:off x="8090892" y="6503789"/>
            <a:ext cx="4874181" cy="992624"/>
          </a:xfrm>
          <a:prstGeom prst="rect">
            <a:avLst/>
          </a:prstGeom>
          <a:noFill/>
          <a:ln/>
        </p:spPr>
        <p:txBody>
          <a:bodyPr wrap="square" rtlCol="0" anchor="t"/>
          <a:lstStyle/>
          <a:p>
            <a:pPr marL="0" indent="0">
              <a:lnSpc>
                <a:spcPts val="2606"/>
              </a:lnSpc>
              <a:buNone/>
            </a:pPr>
            <a:r>
              <a:rPr lang="en-US" sz="1629" dirty="0">
                <a:solidFill>
                  <a:srgbClr val="272525"/>
                </a:solidFill>
                <a:latin typeface="Eudoxus Sans" pitchFamily="34" charset="0"/>
                <a:ea typeface="Eudoxus Sans" pitchFamily="34" charset="-122"/>
                <a:cs typeface="Eudoxus Sans" pitchFamily="34" charset="-120"/>
              </a:rPr>
              <a:t>HTML-based websites are generally less vulnerable to security threats compared to CMS-driven sites.</a:t>
            </a:r>
            <a:endParaRPr lang="en-US" sz="1629"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877181"/>
          </a:xfrm>
          <a:prstGeom prst="rect">
            <a:avLst/>
          </a:prstGeom>
          <a:solidFill>
            <a:srgbClr val="FFFFFF">
              <a:alpha val="75000"/>
            </a:srgbClr>
          </a:solidFill>
          <a:ln/>
        </p:spPr>
      </p:sp>
      <p:pic>
        <p:nvPicPr>
          <p:cNvPr id="4" name="Image 1" descr="preencoded.png"/>
          <p:cNvPicPr>
            <a:picLocks noChangeAspect="1"/>
          </p:cNvPicPr>
          <p:nvPr/>
        </p:nvPicPr>
        <p:blipFill>
          <a:blip r:embed="rId4"/>
          <a:stretch>
            <a:fillRect/>
          </a:stretch>
        </p:blipFill>
        <p:spPr>
          <a:xfrm>
            <a:off x="0" y="0"/>
            <a:ext cx="5486400" cy="8877181"/>
          </a:xfrm>
          <a:prstGeom prst="rect">
            <a:avLst/>
          </a:prstGeom>
        </p:spPr>
      </p:pic>
      <p:sp>
        <p:nvSpPr>
          <p:cNvPr id="5" name="Text 1"/>
          <p:cNvSpPr/>
          <p:nvPr/>
        </p:nvSpPr>
        <p:spPr>
          <a:xfrm>
            <a:off x="6091238" y="475178"/>
            <a:ext cx="5390078" cy="540068"/>
          </a:xfrm>
          <a:prstGeom prst="rect">
            <a:avLst/>
          </a:prstGeom>
          <a:noFill/>
          <a:ln/>
        </p:spPr>
        <p:txBody>
          <a:bodyPr wrap="none" rtlCol="0" anchor="t"/>
          <a:lstStyle/>
          <a:p>
            <a:pPr marL="0" indent="0">
              <a:lnSpc>
                <a:spcPts val="4253"/>
              </a:lnSpc>
              <a:buNone/>
            </a:pPr>
            <a:r>
              <a:rPr lang="en-US" sz="3402" b="1" dirty="0">
                <a:solidFill>
                  <a:srgbClr val="000000"/>
                </a:solidFill>
                <a:latin typeface="p22-mackinac-pro" pitchFamily="34" charset="0"/>
                <a:ea typeface="p22-mackinac-pro" pitchFamily="34" charset="-122"/>
                <a:cs typeface="p22-mackinac-pro" pitchFamily="34" charset="-120"/>
              </a:rPr>
              <a:t>Advantages of WordPress</a:t>
            </a:r>
            <a:endParaRPr lang="en-US" sz="3402" dirty="0"/>
          </a:p>
        </p:txBody>
      </p:sp>
      <p:pic>
        <p:nvPicPr>
          <p:cNvPr id="6" name="Image 2" descr="preencoded.png"/>
          <p:cNvPicPr>
            <a:picLocks noChangeAspect="1"/>
          </p:cNvPicPr>
          <p:nvPr/>
        </p:nvPicPr>
        <p:blipFill>
          <a:blip r:embed="rId5"/>
          <a:stretch>
            <a:fillRect/>
          </a:stretch>
        </p:blipFill>
        <p:spPr>
          <a:xfrm>
            <a:off x="6091238" y="1274445"/>
            <a:ext cx="431959" cy="431959"/>
          </a:xfrm>
          <a:prstGeom prst="rect">
            <a:avLst/>
          </a:prstGeom>
        </p:spPr>
      </p:pic>
      <p:sp>
        <p:nvSpPr>
          <p:cNvPr id="7" name="Text 2"/>
          <p:cNvSpPr/>
          <p:nvPr/>
        </p:nvSpPr>
        <p:spPr>
          <a:xfrm>
            <a:off x="6091238" y="1879163"/>
            <a:ext cx="2295644" cy="269915"/>
          </a:xfrm>
          <a:prstGeom prst="rect">
            <a:avLst/>
          </a:prstGeom>
          <a:noFill/>
          <a:ln/>
        </p:spPr>
        <p:txBody>
          <a:bodyPr wrap="none" rtlCol="0" anchor="t"/>
          <a:lstStyle/>
          <a:p>
            <a:pPr marL="0" indent="0" algn="l">
              <a:lnSpc>
                <a:spcPts val="2126"/>
              </a:lnSpc>
              <a:buNone/>
            </a:pPr>
            <a:r>
              <a:rPr lang="en-US" sz="1701" b="1" dirty="0">
                <a:solidFill>
                  <a:srgbClr val="272525"/>
                </a:solidFill>
                <a:latin typeface="p22-mackinac-pro" pitchFamily="34" charset="0"/>
                <a:ea typeface="p22-mackinac-pro" pitchFamily="34" charset="-122"/>
                <a:cs typeface="p22-mackinac-pro" pitchFamily="34" charset="-120"/>
              </a:rPr>
              <a:t>Content Management</a:t>
            </a:r>
            <a:endParaRPr lang="en-US" sz="1701" dirty="0"/>
          </a:p>
        </p:txBody>
      </p:sp>
      <p:sp>
        <p:nvSpPr>
          <p:cNvPr id="8" name="Text 3"/>
          <p:cNvSpPr/>
          <p:nvPr/>
        </p:nvSpPr>
        <p:spPr>
          <a:xfrm>
            <a:off x="6091238" y="2252663"/>
            <a:ext cx="7934325" cy="276582"/>
          </a:xfrm>
          <a:prstGeom prst="rect">
            <a:avLst/>
          </a:prstGeom>
          <a:noFill/>
          <a:ln/>
        </p:spPr>
        <p:txBody>
          <a:bodyPr wrap="none" rtlCol="0" anchor="t"/>
          <a:lstStyle/>
          <a:p>
            <a:pPr marL="0" indent="0" algn="l">
              <a:lnSpc>
                <a:spcPts val="2177"/>
              </a:lnSpc>
              <a:buNone/>
            </a:pPr>
            <a:r>
              <a:rPr lang="en-US" sz="1361" dirty="0">
                <a:solidFill>
                  <a:srgbClr val="272525"/>
                </a:solidFill>
                <a:latin typeface="Eudoxus Sans" pitchFamily="34" charset="0"/>
                <a:ea typeface="Eudoxus Sans" pitchFamily="34" charset="-122"/>
                <a:cs typeface="Eudoxus Sans" pitchFamily="34" charset="-120"/>
              </a:rPr>
              <a:t>WordPress simplifies the process of creating, publishing, and managing website content.</a:t>
            </a:r>
            <a:endParaRPr lang="en-US" sz="1361" dirty="0"/>
          </a:p>
        </p:txBody>
      </p:sp>
      <p:pic>
        <p:nvPicPr>
          <p:cNvPr id="9" name="Image 3" descr="preencoded.png"/>
          <p:cNvPicPr>
            <a:picLocks noChangeAspect="1"/>
          </p:cNvPicPr>
          <p:nvPr/>
        </p:nvPicPr>
        <p:blipFill>
          <a:blip r:embed="rId6"/>
          <a:stretch>
            <a:fillRect/>
          </a:stretch>
        </p:blipFill>
        <p:spPr>
          <a:xfrm>
            <a:off x="6091238" y="3047643"/>
            <a:ext cx="431959" cy="431959"/>
          </a:xfrm>
          <a:prstGeom prst="rect">
            <a:avLst/>
          </a:prstGeom>
        </p:spPr>
      </p:pic>
      <p:sp>
        <p:nvSpPr>
          <p:cNvPr id="10" name="Text 4"/>
          <p:cNvSpPr/>
          <p:nvPr/>
        </p:nvSpPr>
        <p:spPr>
          <a:xfrm>
            <a:off x="6091238" y="3652361"/>
            <a:ext cx="2160270" cy="269915"/>
          </a:xfrm>
          <a:prstGeom prst="rect">
            <a:avLst/>
          </a:prstGeom>
          <a:noFill/>
          <a:ln/>
        </p:spPr>
        <p:txBody>
          <a:bodyPr wrap="none" rtlCol="0" anchor="t"/>
          <a:lstStyle/>
          <a:p>
            <a:pPr marL="0" indent="0" algn="l">
              <a:lnSpc>
                <a:spcPts val="2126"/>
              </a:lnSpc>
              <a:buNone/>
            </a:pPr>
            <a:r>
              <a:rPr lang="en-US" sz="1701" b="1" dirty="0">
                <a:solidFill>
                  <a:srgbClr val="272525"/>
                </a:solidFill>
                <a:latin typeface="p22-mackinac-pro" pitchFamily="34" charset="0"/>
                <a:ea typeface="p22-mackinac-pro" pitchFamily="34" charset="-122"/>
                <a:cs typeface="p22-mackinac-pro" pitchFamily="34" charset="-120"/>
              </a:rPr>
              <a:t>Extensibility</a:t>
            </a:r>
            <a:endParaRPr lang="en-US" sz="1701" dirty="0"/>
          </a:p>
        </p:txBody>
      </p:sp>
      <p:sp>
        <p:nvSpPr>
          <p:cNvPr id="11" name="Text 5"/>
          <p:cNvSpPr/>
          <p:nvPr/>
        </p:nvSpPr>
        <p:spPr>
          <a:xfrm>
            <a:off x="6091238" y="4025860"/>
            <a:ext cx="7934325" cy="276582"/>
          </a:xfrm>
          <a:prstGeom prst="rect">
            <a:avLst/>
          </a:prstGeom>
          <a:noFill/>
          <a:ln/>
        </p:spPr>
        <p:txBody>
          <a:bodyPr wrap="none" rtlCol="0" anchor="t"/>
          <a:lstStyle/>
          <a:p>
            <a:pPr marL="0" indent="0" algn="l">
              <a:lnSpc>
                <a:spcPts val="2177"/>
              </a:lnSpc>
              <a:buNone/>
            </a:pPr>
            <a:r>
              <a:rPr lang="en-US" sz="1361" dirty="0">
                <a:solidFill>
                  <a:srgbClr val="272525"/>
                </a:solidFill>
                <a:latin typeface="Eudoxus Sans" pitchFamily="34" charset="0"/>
                <a:ea typeface="Eudoxus Sans" pitchFamily="34" charset="-122"/>
                <a:cs typeface="Eudoxus Sans" pitchFamily="34" charset="-120"/>
              </a:rPr>
              <a:t>WordPress offers a vast ecosystem of plugins that can add new features and functionalities.</a:t>
            </a:r>
            <a:endParaRPr lang="en-US" sz="1361" dirty="0"/>
          </a:p>
        </p:txBody>
      </p:sp>
      <p:pic>
        <p:nvPicPr>
          <p:cNvPr id="12" name="Image 4" descr="preencoded.png"/>
          <p:cNvPicPr>
            <a:picLocks noChangeAspect="1"/>
          </p:cNvPicPr>
          <p:nvPr/>
        </p:nvPicPr>
        <p:blipFill>
          <a:blip r:embed="rId7"/>
          <a:stretch>
            <a:fillRect/>
          </a:stretch>
        </p:blipFill>
        <p:spPr>
          <a:xfrm>
            <a:off x="6091238" y="4820841"/>
            <a:ext cx="431959" cy="431959"/>
          </a:xfrm>
          <a:prstGeom prst="rect">
            <a:avLst/>
          </a:prstGeom>
        </p:spPr>
      </p:pic>
      <p:sp>
        <p:nvSpPr>
          <p:cNvPr id="13" name="Text 6"/>
          <p:cNvSpPr/>
          <p:nvPr/>
        </p:nvSpPr>
        <p:spPr>
          <a:xfrm>
            <a:off x="6091238" y="5425559"/>
            <a:ext cx="2160270" cy="269915"/>
          </a:xfrm>
          <a:prstGeom prst="rect">
            <a:avLst/>
          </a:prstGeom>
          <a:noFill/>
          <a:ln/>
        </p:spPr>
        <p:txBody>
          <a:bodyPr wrap="none" rtlCol="0" anchor="t"/>
          <a:lstStyle/>
          <a:p>
            <a:pPr marL="0" indent="0" algn="l">
              <a:lnSpc>
                <a:spcPts val="2126"/>
              </a:lnSpc>
              <a:buNone/>
            </a:pPr>
            <a:r>
              <a:rPr lang="en-US" sz="1701" b="1" dirty="0">
                <a:solidFill>
                  <a:srgbClr val="272525"/>
                </a:solidFill>
                <a:latin typeface="p22-mackinac-pro" pitchFamily="34" charset="0"/>
                <a:ea typeface="p22-mackinac-pro" pitchFamily="34" charset="-122"/>
                <a:cs typeface="p22-mackinac-pro" pitchFamily="34" charset="-120"/>
              </a:rPr>
              <a:t>User-Friendliness</a:t>
            </a:r>
            <a:endParaRPr lang="en-US" sz="1701" dirty="0"/>
          </a:p>
        </p:txBody>
      </p:sp>
      <p:sp>
        <p:nvSpPr>
          <p:cNvPr id="14" name="Text 7"/>
          <p:cNvSpPr/>
          <p:nvPr/>
        </p:nvSpPr>
        <p:spPr>
          <a:xfrm>
            <a:off x="6091238" y="5799058"/>
            <a:ext cx="7934325" cy="553164"/>
          </a:xfrm>
          <a:prstGeom prst="rect">
            <a:avLst/>
          </a:prstGeom>
          <a:noFill/>
          <a:ln/>
        </p:spPr>
        <p:txBody>
          <a:bodyPr wrap="square" rtlCol="0" anchor="t"/>
          <a:lstStyle/>
          <a:p>
            <a:pPr marL="0" indent="0" algn="l">
              <a:lnSpc>
                <a:spcPts val="2177"/>
              </a:lnSpc>
              <a:buNone/>
            </a:pPr>
            <a:r>
              <a:rPr lang="en-US" sz="1361" dirty="0">
                <a:solidFill>
                  <a:srgbClr val="272525"/>
                </a:solidFill>
                <a:latin typeface="Eudoxus Sans" pitchFamily="34" charset="0"/>
                <a:ea typeface="Eudoxus Sans" pitchFamily="34" charset="-122"/>
                <a:cs typeface="Eudoxus Sans" pitchFamily="34" charset="-120"/>
              </a:rPr>
              <a:t>WordPress is known for its intuitive and user-friendly interface, making it accessible to non-technical users.</a:t>
            </a:r>
            <a:endParaRPr lang="en-US" sz="1361" dirty="0"/>
          </a:p>
        </p:txBody>
      </p:sp>
      <p:pic>
        <p:nvPicPr>
          <p:cNvPr id="15" name="Image 5" descr="preencoded.png"/>
          <p:cNvPicPr>
            <a:picLocks noChangeAspect="1"/>
          </p:cNvPicPr>
          <p:nvPr/>
        </p:nvPicPr>
        <p:blipFill>
          <a:blip r:embed="rId8"/>
          <a:stretch>
            <a:fillRect/>
          </a:stretch>
        </p:blipFill>
        <p:spPr>
          <a:xfrm>
            <a:off x="6091238" y="6870621"/>
            <a:ext cx="431959" cy="431959"/>
          </a:xfrm>
          <a:prstGeom prst="rect">
            <a:avLst/>
          </a:prstGeom>
        </p:spPr>
      </p:pic>
      <p:sp>
        <p:nvSpPr>
          <p:cNvPr id="16" name="Text 8"/>
          <p:cNvSpPr/>
          <p:nvPr/>
        </p:nvSpPr>
        <p:spPr>
          <a:xfrm>
            <a:off x="6091238" y="7475339"/>
            <a:ext cx="2189917" cy="269915"/>
          </a:xfrm>
          <a:prstGeom prst="rect">
            <a:avLst/>
          </a:prstGeom>
          <a:noFill/>
          <a:ln/>
        </p:spPr>
        <p:txBody>
          <a:bodyPr wrap="none" rtlCol="0" anchor="t"/>
          <a:lstStyle/>
          <a:p>
            <a:pPr marL="0" indent="0" algn="l">
              <a:lnSpc>
                <a:spcPts val="2126"/>
              </a:lnSpc>
              <a:buNone/>
            </a:pPr>
            <a:r>
              <a:rPr lang="en-US" sz="1701" b="1" dirty="0">
                <a:solidFill>
                  <a:srgbClr val="272525"/>
                </a:solidFill>
                <a:latin typeface="p22-mackinac-pro" pitchFamily="34" charset="0"/>
                <a:ea typeface="p22-mackinac-pro" pitchFamily="34" charset="-122"/>
                <a:cs typeface="p22-mackinac-pro" pitchFamily="34" charset="-120"/>
              </a:rPr>
              <a:t>Community Support</a:t>
            </a:r>
            <a:endParaRPr lang="en-US" sz="1701" dirty="0"/>
          </a:p>
        </p:txBody>
      </p:sp>
      <p:sp>
        <p:nvSpPr>
          <p:cNvPr id="17" name="Text 9"/>
          <p:cNvSpPr/>
          <p:nvPr/>
        </p:nvSpPr>
        <p:spPr>
          <a:xfrm>
            <a:off x="6091238" y="7848838"/>
            <a:ext cx="7934325" cy="553164"/>
          </a:xfrm>
          <a:prstGeom prst="rect">
            <a:avLst/>
          </a:prstGeom>
          <a:noFill/>
          <a:ln/>
        </p:spPr>
        <p:txBody>
          <a:bodyPr wrap="square" rtlCol="0" anchor="t"/>
          <a:lstStyle/>
          <a:p>
            <a:pPr marL="0" indent="0" algn="l">
              <a:lnSpc>
                <a:spcPts val="2177"/>
              </a:lnSpc>
              <a:buNone/>
            </a:pPr>
            <a:r>
              <a:rPr lang="en-US" sz="1361" dirty="0">
                <a:solidFill>
                  <a:srgbClr val="272525"/>
                </a:solidFill>
                <a:latin typeface="Eudoxus Sans" pitchFamily="34" charset="0"/>
                <a:ea typeface="Eudoxus Sans" pitchFamily="34" charset="-122"/>
                <a:cs typeface="Eudoxus Sans" pitchFamily="34" charset="-120"/>
              </a:rPr>
              <a:t>The WordPress community provides a wealth of resources, tutorials, and support for users and developers.</a:t>
            </a:r>
            <a:endParaRPr lang="en-US" sz="1361"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sp>
        <p:nvSpPr>
          <p:cNvPr id="5" name="Text 1"/>
          <p:cNvSpPr/>
          <p:nvPr/>
        </p:nvSpPr>
        <p:spPr>
          <a:xfrm>
            <a:off x="6221730" y="678180"/>
            <a:ext cx="7673340" cy="1313259"/>
          </a:xfrm>
          <a:prstGeom prst="rect">
            <a:avLst/>
          </a:prstGeom>
          <a:noFill/>
          <a:ln/>
        </p:spPr>
        <p:txBody>
          <a:bodyPr wrap="square" rtlCol="0" anchor="t"/>
          <a:lstStyle/>
          <a:p>
            <a:pPr marL="0" indent="0">
              <a:lnSpc>
                <a:spcPts val="5170"/>
              </a:lnSpc>
              <a:buNone/>
            </a:pPr>
            <a:r>
              <a:rPr lang="en-US" sz="4136" b="1" dirty="0">
                <a:solidFill>
                  <a:srgbClr val="000000"/>
                </a:solidFill>
                <a:latin typeface="p22-mackinac-pro" pitchFamily="34" charset="0"/>
                <a:ea typeface="p22-mackinac-pro" pitchFamily="34" charset="-122"/>
                <a:cs typeface="p22-mackinac-pro" pitchFamily="34" charset="-120"/>
              </a:rPr>
              <a:t>When to use HTML vs WordPress</a:t>
            </a:r>
            <a:endParaRPr lang="en-US" sz="4136" dirty="0"/>
          </a:p>
        </p:txBody>
      </p:sp>
      <p:pic>
        <p:nvPicPr>
          <p:cNvPr id="6" name="Image 2" descr="preencoded.png"/>
          <p:cNvPicPr>
            <a:picLocks noChangeAspect="1"/>
          </p:cNvPicPr>
          <p:nvPr/>
        </p:nvPicPr>
        <p:blipFill>
          <a:blip r:embed="rId5"/>
          <a:stretch>
            <a:fillRect/>
          </a:stretch>
        </p:blipFill>
        <p:spPr>
          <a:xfrm>
            <a:off x="6221730" y="2306598"/>
            <a:ext cx="1050488" cy="1680924"/>
          </a:xfrm>
          <a:prstGeom prst="rect">
            <a:avLst/>
          </a:prstGeom>
        </p:spPr>
      </p:pic>
      <p:sp>
        <p:nvSpPr>
          <p:cNvPr id="7" name="Text 2"/>
          <p:cNvSpPr/>
          <p:nvPr/>
        </p:nvSpPr>
        <p:spPr>
          <a:xfrm>
            <a:off x="7587377" y="2516624"/>
            <a:ext cx="2626400" cy="328255"/>
          </a:xfrm>
          <a:prstGeom prst="rect">
            <a:avLst/>
          </a:prstGeom>
          <a:noFill/>
          <a:ln/>
        </p:spPr>
        <p:txBody>
          <a:bodyPr wrap="none" rtlCol="0" anchor="t"/>
          <a:lstStyle/>
          <a:p>
            <a:pPr marL="0" indent="0" algn="l">
              <a:lnSpc>
                <a:spcPts val="2585"/>
              </a:lnSpc>
              <a:buNone/>
            </a:pPr>
            <a:r>
              <a:rPr lang="en-US" sz="2068" b="1" dirty="0">
                <a:solidFill>
                  <a:srgbClr val="272525"/>
                </a:solidFill>
                <a:latin typeface="p22-mackinac-pro" pitchFamily="34" charset="0"/>
                <a:ea typeface="p22-mackinac-pro" pitchFamily="34" charset="-122"/>
                <a:cs typeface="p22-mackinac-pro" pitchFamily="34" charset="-120"/>
              </a:rPr>
              <a:t>Simple Websites</a:t>
            </a:r>
            <a:endParaRPr lang="en-US" sz="2068" dirty="0"/>
          </a:p>
        </p:txBody>
      </p:sp>
      <p:sp>
        <p:nvSpPr>
          <p:cNvPr id="8" name="Text 3"/>
          <p:cNvSpPr/>
          <p:nvPr/>
        </p:nvSpPr>
        <p:spPr>
          <a:xfrm>
            <a:off x="7587377" y="2970848"/>
            <a:ext cx="6307693" cy="672465"/>
          </a:xfrm>
          <a:prstGeom prst="rect">
            <a:avLst/>
          </a:prstGeom>
          <a:noFill/>
          <a:ln/>
        </p:spPr>
        <p:txBody>
          <a:bodyPr wrap="square" rtlCol="0" anchor="t"/>
          <a:lstStyle/>
          <a:p>
            <a:pPr marL="0" indent="0" algn="l">
              <a:lnSpc>
                <a:spcPts val="2647"/>
              </a:lnSpc>
              <a:buNone/>
            </a:pPr>
            <a:r>
              <a:rPr lang="en-US" sz="1654" dirty="0">
                <a:solidFill>
                  <a:srgbClr val="272525"/>
                </a:solidFill>
                <a:latin typeface="Eudoxus Sans" pitchFamily="34" charset="0"/>
                <a:ea typeface="Eudoxus Sans" pitchFamily="34" charset="-122"/>
                <a:cs typeface="Eudoxus Sans" pitchFamily="34" charset="-120"/>
              </a:rPr>
              <a:t>HTML is a great choice for creating simple, static websites with a focus on content and design.</a:t>
            </a:r>
            <a:endParaRPr lang="en-US" sz="1654" dirty="0"/>
          </a:p>
        </p:txBody>
      </p:sp>
      <p:pic>
        <p:nvPicPr>
          <p:cNvPr id="9" name="Image 3" descr="preencoded.png"/>
          <p:cNvPicPr>
            <a:picLocks noChangeAspect="1"/>
          </p:cNvPicPr>
          <p:nvPr/>
        </p:nvPicPr>
        <p:blipFill>
          <a:blip r:embed="rId6"/>
          <a:stretch>
            <a:fillRect/>
          </a:stretch>
        </p:blipFill>
        <p:spPr>
          <a:xfrm>
            <a:off x="6221730" y="3987522"/>
            <a:ext cx="1050488" cy="1680924"/>
          </a:xfrm>
          <a:prstGeom prst="rect">
            <a:avLst/>
          </a:prstGeom>
        </p:spPr>
      </p:pic>
      <p:sp>
        <p:nvSpPr>
          <p:cNvPr id="10" name="Text 4"/>
          <p:cNvSpPr/>
          <p:nvPr/>
        </p:nvSpPr>
        <p:spPr>
          <a:xfrm>
            <a:off x="7587377" y="4197548"/>
            <a:ext cx="2790468" cy="328255"/>
          </a:xfrm>
          <a:prstGeom prst="rect">
            <a:avLst/>
          </a:prstGeom>
          <a:noFill/>
          <a:ln/>
        </p:spPr>
        <p:txBody>
          <a:bodyPr wrap="none" rtlCol="0" anchor="t"/>
          <a:lstStyle/>
          <a:p>
            <a:pPr marL="0" indent="0" algn="l">
              <a:lnSpc>
                <a:spcPts val="2585"/>
              </a:lnSpc>
              <a:buNone/>
            </a:pPr>
            <a:r>
              <a:rPr lang="en-US" sz="2068" b="1" dirty="0">
                <a:solidFill>
                  <a:srgbClr val="272525"/>
                </a:solidFill>
                <a:latin typeface="p22-mackinac-pro" pitchFamily="34" charset="0"/>
                <a:ea typeface="p22-mackinac-pro" pitchFamily="34" charset="-122"/>
                <a:cs typeface="p22-mackinac-pro" pitchFamily="34" charset="-120"/>
              </a:rPr>
              <a:t>Content Management</a:t>
            </a:r>
            <a:endParaRPr lang="en-US" sz="2068" dirty="0"/>
          </a:p>
        </p:txBody>
      </p:sp>
      <p:sp>
        <p:nvSpPr>
          <p:cNvPr id="11" name="Text 5"/>
          <p:cNvSpPr/>
          <p:nvPr/>
        </p:nvSpPr>
        <p:spPr>
          <a:xfrm>
            <a:off x="7587377" y="4651772"/>
            <a:ext cx="6307693" cy="672465"/>
          </a:xfrm>
          <a:prstGeom prst="rect">
            <a:avLst/>
          </a:prstGeom>
          <a:noFill/>
          <a:ln/>
        </p:spPr>
        <p:txBody>
          <a:bodyPr wrap="square" rtlCol="0" anchor="t"/>
          <a:lstStyle/>
          <a:p>
            <a:pPr marL="0" indent="0" algn="l">
              <a:lnSpc>
                <a:spcPts val="2647"/>
              </a:lnSpc>
              <a:buNone/>
            </a:pPr>
            <a:r>
              <a:rPr lang="en-US" sz="1654" dirty="0">
                <a:solidFill>
                  <a:srgbClr val="272525"/>
                </a:solidFill>
                <a:latin typeface="Eudoxus Sans" pitchFamily="34" charset="0"/>
                <a:ea typeface="Eudoxus Sans" pitchFamily="34" charset="-122"/>
                <a:cs typeface="Eudoxus Sans" pitchFamily="34" charset="-120"/>
              </a:rPr>
              <a:t>WordPress excels at creating dynamic, content-driven websites with features like blogging, e-commerce, and user interactivity.</a:t>
            </a:r>
            <a:endParaRPr lang="en-US" sz="1654" dirty="0"/>
          </a:p>
        </p:txBody>
      </p:sp>
      <p:pic>
        <p:nvPicPr>
          <p:cNvPr id="12" name="Image 4" descr="preencoded.png"/>
          <p:cNvPicPr>
            <a:picLocks noChangeAspect="1"/>
          </p:cNvPicPr>
          <p:nvPr/>
        </p:nvPicPr>
        <p:blipFill>
          <a:blip r:embed="rId7"/>
          <a:stretch>
            <a:fillRect/>
          </a:stretch>
        </p:blipFill>
        <p:spPr>
          <a:xfrm>
            <a:off x="6221730" y="5668447"/>
            <a:ext cx="1050488" cy="1882973"/>
          </a:xfrm>
          <a:prstGeom prst="rect">
            <a:avLst/>
          </a:prstGeom>
        </p:spPr>
      </p:pic>
      <p:sp>
        <p:nvSpPr>
          <p:cNvPr id="13" name="Text 6"/>
          <p:cNvSpPr/>
          <p:nvPr/>
        </p:nvSpPr>
        <p:spPr>
          <a:xfrm>
            <a:off x="7587377" y="5878473"/>
            <a:ext cx="2626400" cy="328255"/>
          </a:xfrm>
          <a:prstGeom prst="rect">
            <a:avLst/>
          </a:prstGeom>
          <a:noFill/>
          <a:ln/>
        </p:spPr>
        <p:txBody>
          <a:bodyPr wrap="none" rtlCol="0" anchor="t"/>
          <a:lstStyle/>
          <a:p>
            <a:pPr marL="0" indent="0" algn="l">
              <a:lnSpc>
                <a:spcPts val="2585"/>
              </a:lnSpc>
              <a:buNone/>
            </a:pPr>
            <a:r>
              <a:rPr lang="en-US" sz="2068" b="1" dirty="0">
                <a:solidFill>
                  <a:srgbClr val="272525"/>
                </a:solidFill>
                <a:latin typeface="p22-mackinac-pro" pitchFamily="34" charset="0"/>
                <a:ea typeface="p22-mackinac-pro" pitchFamily="34" charset="-122"/>
                <a:cs typeface="p22-mackinac-pro" pitchFamily="34" charset="-120"/>
              </a:rPr>
              <a:t>Customization</a:t>
            </a:r>
            <a:endParaRPr lang="en-US" sz="2068" dirty="0"/>
          </a:p>
        </p:txBody>
      </p:sp>
      <p:sp>
        <p:nvSpPr>
          <p:cNvPr id="14" name="Text 7"/>
          <p:cNvSpPr/>
          <p:nvPr/>
        </p:nvSpPr>
        <p:spPr>
          <a:xfrm>
            <a:off x="7587377" y="6332696"/>
            <a:ext cx="6307693" cy="1008698"/>
          </a:xfrm>
          <a:prstGeom prst="rect">
            <a:avLst/>
          </a:prstGeom>
          <a:noFill/>
          <a:ln/>
        </p:spPr>
        <p:txBody>
          <a:bodyPr wrap="square" rtlCol="0" anchor="t"/>
          <a:lstStyle/>
          <a:p>
            <a:pPr marL="0" indent="0" algn="l">
              <a:lnSpc>
                <a:spcPts val="2647"/>
              </a:lnSpc>
              <a:buNone/>
            </a:pPr>
            <a:r>
              <a:rPr lang="en-US" sz="1654" dirty="0">
                <a:solidFill>
                  <a:srgbClr val="272525"/>
                </a:solidFill>
                <a:latin typeface="Eudoxus Sans" pitchFamily="34" charset="0"/>
                <a:ea typeface="Eudoxus Sans" pitchFamily="34" charset="-122"/>
                <a:cs typeface="Eudoxus Sans" pitchFamily="34" charset="-120"/>
              </a:rPr>
              <a:t>HTML provides more flexibility for custom designs and unique functionality, while WordPress offers a wealth of pre-built themes and plugins.</a:t>
            </a:r>
            <a:endParaRPr lang="en-US" sz="1654"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718</Words>
  <Application>Microsoft Office PowerPoint</Application>
  <PresentationFormat>Custom</PresentationFormat>
  <Paragraphs>95</Paragraphs>
  <Slides>10</Slides>
  <Notes>10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Arial</vt:lpstr>
      <vt:lpstr>Eudoxus Sans</vt:lpstr>
      <vt:lpstr>p22-mackinac-pro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User</cp:lastModifiedBy>
  <cp:revision>2</cp:revision>
  <dcterms:created xsi:type="dcterms:W3CDTF">2024-07-18T14:00:46Z</dcterms:created>
  <dcterms:modified xsi:type="dcterms:W3CDTF">2024-07-18T16:48:43Z</dcterms:modified>
</cp:coreProperties>
</file>